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57" r:id="rId4"/>
    <p:sldId id="280" r:id="rId5"/>
    <p:sldId id="281" r:id="rId6"/>
    <p:sldId id="265" r:id="rId7"/>
    <p:sldId id="264" r:id="rId8"/>
    <p:sldId id="273" r:id="rId9"/>
    <p:sldId id="274" r:id="rId10"/>
    <p:sldId id="271" r:id="rId11"/>
    <p:sldId id="279" r:id="rId12"/>
    <p:sldId id="278" r:id="rId13"/>
    <p:sldId id="282" r:id="rId14"/>
    <p:sldId id="286" r:id="rId15"/>
    <p:sldId id="287" r:id="rId16"/>
    <p:sldId id="272" r:id="rId17"/>
    <p:sldId id="270" r:id="rId18"/>
    <p:sldId id="275" r:id="rId19"/>
    <p:sldId id="268" r:id="rId20"/>
    <p:sldId id="269" r:id="rId21"/>
    <p:sldId id="261" r:id="rId22"/>
    <p:sldId id="262" r:id="rId23"/>
    <p:sldId id="283" r:id="rId24"/>
    <p:sldId id="284" r:id="rId25"/>
    <p:sldId id="267" r:id="rId26"/>
    <p:sldId id="259" r:id="rId27"/>
    <p:sldId id="276"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agliozzi" userId="ecc47900915854c3" providerId="LiveId" clId="{D7636C59-D479-4E06-AB0F-65F3E445C136}"/>
    <pc:docChg chg="modSld">
      <pc:chgData name="Andrew Magliozzi" userId="ecc47900915854c3" providerId="LiveId" clId="{D7636C59-D479-4E06-AB0F-65F3E445C136}" dt="2023-09-13T07:26:50.329" v="0" actId="1076"/>
      <pc:docMkLst>
        <pc:docMk/>
      </pc:docMkLst>
      <pc:sldChg chg="modSp mod">
        <pc:chgData name="Andrew Magliozzi" userId="ecc47900915854c3" providerId="LiveId" clId="{D7636C59-D479-4E06-AB0F-65F3E445C136}" dt="2023-09-13T07:26:50.329" v="0" actId="1076"/>
        <pc:sldMkLst>
          <pc:docMk/>
          <pc:sldMk cId="3666801419" sldId="269"/>
        </pc:sldMkLst>
        <pc:spChg chg="mod">
          <ac:chgData name="Andrew Magliozzi" userId="ecc47900915854c3" providerId="LiveId" clId="{D7636C59-D479-4E06-AB0F-65F3E445C136}" dt="2023-09-13T07:26:50.329" v="0" actId="1076"/>
          <ac:spMkLst>
            <pc:docMk/>
            <pc:sldMk cId="3666801419" sldId="269"/>
            <ac:spMk id="6" creationId="{7989C9B6-CAE8-7493-FCA5-6FBC8C1D945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3346-E241-C519-C503-5A34223B67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803E5C1-91C0-090F-9471-BD35A3E78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A4B566B-9BC8-DB05-4BCC-6F9C83BB0725}"/>
              </a:ext>
            </a:extLst>
          </p:cNvPr>
          <p:cNvSpPr>
            <a:spLocks noGrp="1"/>
          </p:cNvSpPr>
          <p:nvPr>
            <p:ph type="dt" sz="half" idx="10"/>
          </p:nvPr>
        </p:nvSpPr>
        <p:spPr/>
        <p:txBody>
          <a:bodyPr/>
          <a:lstStyle/>
          <a:p>
            <a:fld id="{5F3065B1-8DF6-49F8-8D2B-55FFE34C38BA}" type="datetimeFigureOut">
              <a:rPr lang="en-AU" smtClean="0"/>
              <a:t>12/09/2023</a:t>
            </a:fld>
            <a:endParaRPr lang="en-AU"/>
          </a:p>
        </p:txBody>
      </p:sp>
      <p:sp>
        <p:nvSpPr>
          <p:cNvPr id="5" name="Footer Placeholder 4">
            <a:extLst>
              <a:ext uri="{FF2B5EF4-FFF2-40B4-BE49-F238E27FC236}">
                <a16:creationId xmlns:a16="http://schemas.microsoft.com/office/drawing/2014/main" id="{87A02601-BE58-238D-147C-59B6B5220E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B32881B-0CE3-68C3-D105-C1B24927C025}"/>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1499350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01EB-6775-B828-FCD2-D316DE16E3A3}"/>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A399373-1DEA-4D7D-D320-0B9DE7C6B7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A03700E-BBB5-F06B-3C85-C7D2EC7B03C7}"/>
              </a:ext>
            </a:extLst>
          </p:cNvPr>
          <p:cNvSpPr>
            <a:spLocks noGrp="1"/>
          </p:cNvSpPr>
          <p:nvPr>
            <p:ph type="dt" sz="half" idx="10"/>
          </p:nvPr>
        </p:nvSpPr>
        <p:spPr/>
        <p:txBody>
          <a:bodyPr/>
          <a:lstStyle/>
          <a:p>
            <a:fld id="{5F3065B1-8DF6-49F8-8D2B-55FFE34C38BA}" type="datetimeFigureOut">
              <a:rPr lang="en-AU" smtClean="0"/>
              <a:t>12/09/2023</a:t>
            </a:fld>
            <a:endParaRPr lang="en-AU"/>
          </a:p>
        </p:txBody>
      </p:sp>
      <p:sp>
        <p:nvSpPr>
          <p:cNvPr id="5" name="Footer Placeholder 4">
            <a:extLst>
              <a:ext uri="{FF2B5EF4-FFF2-40B4-BE49-F238E27FC236}">
                <a16:creationId xmlns:a16="http://schemas.microsoft.com/office/drawing/2014/main" id="{6B3EBF07-4DC1-6030-F199-55B502E8575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3BD42E5-9A21-9E79-C6AC-499833A24B00}"/>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516518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C60F9A-C122-842B-846B-D98688FFD5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663E5DD-182D-3043-5FC2-008EF3CD7D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77120F9-6C23-ADDB-419E-65B1AA3C3E70}"/>
              </a:ext>
            </a:extLst>
          </p:cNvPr>
          <p:cNvSpPr>
            <a:spLocks noGrp="1"/>
          </p:cNvSpPr>
          <p:nvPr>
            <p:ph type="dt" sz="half" idx="10"/>
          </p:nvPr>
        </p:nvSpPr>
        <p:spPr/>
        <p:txBody>
          <a:bodyPr/>
          <a:lstStyle/>
          <a:p>
            <a:fld id="{5F3065B1-8DF6-49F8-8D2B-55FFE34C38BA}" type="datetimeFigureOut">
              <a:rPr lang="en-AU" smtClean="0"/>
              <a:t>12/09/2023</a:t>
            </a:fld>
            <a:endParaRPr lang="en-AU"/>
          </a:p>
        </p:txBody>
      </p:sp>
      <p:sp>
        <p:nvSpPr>
          <p:cNvPr id="5" name="Footer Placeholder 4">
            <a:extLst>
              <a:ext uri="{FF2B5EF4-FFF2-40B4-BE49-F238E27FC236}">
                <a16:creationId xmlns:a16="http://schemas.microsoft.com/office/drawing/2014/main" id="{43B7DC08-4692-3B45-63B6-90CCDDF799B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FFCC141-5189-8035-5390-322ABCBDAE9F}"/>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08621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2B3D9-CFD2-AF61-774B-3BB0CC9CA0D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5106267-A13E-E123-DC76-E1E7E77BA8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8D99934-83CE-24BC-4AA3-2D7E14F16D54}"/>
              </a:ext>
            </a:extLst>
          </p:cNvPr>
          <p:cNvSpPr>
            <a:spLocks noGrp="1"/>
          </p:cNvSpPr>
          <p:nvPr>
            <p:ph type="dt" sz="half" idx="10"/>
          </p:nvPr>
        </p:nvSpPr>
        <p:spPr/>
        <p:txBody>
          <a:bodyPr/>
          <a:lstStyle/>
          <a:p>
            <a:fld id="{5F3065B1-8DF6-49F8-8D2B-55FFE34C38BA}" type="datetimeFigureOut">
              <a:rPr lang="en-AU" smtClean="0"/>
              <a:t>12/09/2023</a:t>
            </a:fld>
            <a:endParaRPr lang="en-AU"/>
          </a:p>
        </p:txBody>
      </p:sp>
      <p:sp>
        <p:nvSpPr>
          <p:cNvPr id="5" name="Footer Placeholder 4">
            <a:extLst>
              <a:ext uri="{FF2B5EF4-FFF2-40B4-BE49-F238E27FC236}">
                <a16:creationId xmlns:a16="http://schemas.microsoft.com/office/drawing/2014/main" id="{AC5CC626-3357-BCA3-0E7B-B06C24F598E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331A577-5413-AF19-2CB8-3C663D97D0D4}"/>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2843164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ED24A-D9C9-FD35-6707-77531624B1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F6D19A9-59C9-89ED-90D2-FA92E99623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4B052F-8249-0457-A702-D3055252108F}"/>
              </a:ext>
            </a:extLst>
          </p:cNvPr>
          <p:cNvSpPr>
            <a:spLocks noGrp="1"/>
          </p:cNvSpPr>
          <p:nvPr>
            <p:ph type="dt" sz="half" idx="10"/>
          </p:nvPr>
        </p:nvSpPr>
        <p:spPr/>
        <p:txBody>
          <a:bodyPr/>
          <a:lstStyle/>
          <a:p>
            <a:fld id="{5F3065B1-8DF6-49F8-8D2B-55FFE34C38BA}" type="datetimeFigureOut">
              <a:rPr lang="en-AU" smtClean="0"/>
              <a:t>12/09/2023</a:t>
            </a:fld>
            <a:endParaRPr lang="en-AU"/>
          </a:p>
        </p:txBody>
      </p:sp>
      <p:sp>
        <p:nvSpPr>
          <p:cNvPr id="5" name="Footer Placeholder 4">
            <a:extLst>
              <a:ext uri="{FF2B5EF4-FFF2-40B4-BE49-F238E27FC236}">
                <a16:creationId xmlns:a16="http://schemas.microsoft.com/office/drawing/2014/main" id="{447C5A78-C226-DF30-0D3E-5E00CDC476B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F0E0EC2-2BED-E5FE-A0D8-6CD270F6EBA8}"/>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268195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7FC7B-077A-4521-5A8F-7882DE9A400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A196D69-73B1-0C92-91E5-C538F85E12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28A4DC7-C2D6-32D1-A2E9-01A2331847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0F02804-60A6-3E91-7385-E5E494A3F685}"/>
              </a:ext>
            </a:extLst>
          </p:cNvPr>
          <p:cNvSpPr>
            <a:spLocks noGrp="1"/>
          </p:cNvSpPr>
          <p:nvPr>
            <p:ph type="dt" sz="half" idx="10"/>
          </p:nvPr>
        </p:nvSpPr>
        <p:spPr/>
        <p:txBody>
          <a:bodyPr/>
          <a:lstStyle/>
          <a:p>
            <a:fld id="{5F3065B1-8DF6-49F8-8D2B-55FFE34C38BA}" type="datetimeFigureOut">
              <a:rPr lang="en-AU" smtClean="0"/>
              <a:t>12/09/2023</a:t>
            </a:fld>
            <a:endParaRPr lang="en-AU"/>
          </a:p>
        </p:txBody>
      </p:sp>
      <p:sp>
        <p:nvSpPr>
          <p:cNvPr id="6" name="Footer Placeholder 5">
            <a:extLst>
              <a:ext uri="{FF2B5EF4-FFF2-40B4-BE49-F238E27FC236}">
                <a16:creationId xmlns:a16="http://schemas.microsoft.com/office/drawing/2014/main" id="{1F83C5A4-0D7F-948E-B6FE-B5162E138C5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5634114-28D7-49EF-3951-ACE9C31FEF9E}"/>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868004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0025-A427-CFD9-2489-F553EDA732B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18DD3C8-5D19-B8AF-105A-A407DAB683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01E58F-6DBA-63C1-2D7F-607D605251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B6807F9-7C21-9855-3F15-46FAFC689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ED0A0C-1EE4-0FF6-7445-78CA502A12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A1BD52E-427F-2C0F-AECB-6AB64F7957D6}"/>
              </a:ext>
            </a:extLst>
          </p:cNvPr>
          <p:cNvSpPr>
            <a:spLocks noGrp="1"/>
          </p:cNvSpPr>
          <p:nvPr>
            <p:ph type="dt" sz="half" idx="10"/>
          </p:nvPr>
        </p:nvSpPr>
        <p:spPr/>
        <p:txBody>
          <a:bodyPr/>
          <a:lstStyle/>
          <a:p>
            <a:fld id="{5F3065B1-8DF6-49F8-8D2B-55FFE34C38BA}" type="datetimeFigureOut">
              <a:rPr lang="en-AU" smtClean="0"/>
              <a:t>12/09/2023</a:t>
            </a:fld>
            <a:endParaRPr lang="en-AU"/>
          </a:p>
        </p:txBody>
      </p:sp>
      <p:sp>
        <p:nvSpPr>
          <p:cNvPr id="8" name="Footer Placeholder 7">
            <a:extLst>
              <a:ext uri="{FF2B5EF4-FFF2-40B4-BE49-F238E27FC236}">
                <a16:creationId xmlns:a16="http://schemas.microsoft.com/office/drawing/2014/main" id="{3CB22D99-27B7-E10B-A3C6-E81FAD47DAC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3E40A18-F9AE-7900-7C8F-512F13D9834A}"/>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95437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229F-D40C-3670-FD62-2491E210830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02B4303-3454-E4BA-7E4B-2763BD336859}"/>
              </a:ext>
            </a:extLst>
          </p:cNvPr>
          <p:cNvSpPr>
            <a:spLocks noGrp="1"/>
          </p:cNvSpPr>
          <p:nvPr>
            <p:ph type="dt" sz="half" idx="10"/>
          </p:nvPr>
        </p:nvSpPr>
        <p:spPr/>
        <p:txBody>
          <a:bodyPr/>
          <a:lstStyle/>
          <a:p>
            <a:fld id="{5F3065B1-8DF6-49F8-8D2B-55FFE34C38BA}" type="datetimeFigureOut">
              <a:rPr lang="en-AU" smtClean="0"/>
              <a:t>12/09/2023</a:t>
            </a:fld>
            <a:endParaRPr lang="en-AU"/>
          </a:p>
        </p:txBody>
      </p:sp>
      <p:sp>
        <p:nvSpPr>
          <p:cNvPr id="4" name="Footer Placeholder 3">
            <a:extLst>
              <a:ext uri="{FF2B5EF4-FFF2-40B4-BE49-F238E27FC236}">
                <a16:creationId xmlns:a16="http://schemas.microsoft.com/office/drawing/2014/main" id="{FC8967EE-08D6-9666-C23B-5F9525DA538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01FBF30E-C970-B067-3196-1E8196AE8BC6}"/>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172542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88292A-A1F9-1D33-30FE-753092D5D496}"/>
              </a:ext>
            </a:extLst>
          </p:cNvPr>
          <p:cNvSpPr>
            <a:spLocks noGrp="1"/>
          </p:cNvSpPr>
          <p:nvPr>
            <p:ph type="dt" sz="half" idx="10"/>
          </p:nvPr>
        </p:nvSpPr>
        <p:spPr/>
        <p:txBody>
          <a:bodyPr/>
          <a:lstStyle/>
          <a:p>
            <a:fld id="{5F3065B1-8DF6-49F8-8D2B-55FFE34C38BA}" type="datetimeFigureOut">
              <a:rPr lang="en-AU" smtClean="0"/>
              <a:t>12/09/2023</a:t>
            </a:fld>
            <a:endParaRPr lang="en-AU"/>
          </a:p>
        </p:txBody>
      </p:sp>
      <p:sp>
        <p:nvSpPr>
          <p:cNvPr id="3" name="Footer Placeholder 2">
            <a:extLst>
              <a:ext uri="{FF2B5EF4-FFF2-40B4-BE49-F238E27FC236}">
                <a16:creationId xmlns:a16="http://schemas.microsoft.com/office/drawing/2014/main" id="{AE3350A8-FB2A-DECD-ABFC-5F61DE5DA51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27D6775-17B9-BD1E-D609-0E930DECF45B}"/>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452279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0202-C2A5-70F6-5259-D47FAF503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2A646CC-A38A-93CB-12F2-9B9032E379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BB2A23B-7E7B-3560-AC5B-A575A29D4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C8E21-CCEE-685B-F679-0AEF905D1F9B}"/>
              </a:ext>
            </a:extLst>
          </p:cNvPr>
          <p:cNvSpPr>
            <a:spLocks noGrp="1"/>
          </p:cNvSpPr>
          <p:nvPr>
            <p:ph type="dt" sz="half" idx="10"/>
          </p:nvPr>
        </p:nvSpPr>
        <p:spPr/>
        <p:txBody>
          <a:bodyPr/>
          <a:lstStyle/>
          <a:p>
            <a:fld id="{5F3065B1-8DF6-49F8-8D2B-55FFE34C38BA}" type="datetimeFigureOut">
              <a:rPr lang="en-AU" smtClean="0"/>
              <a:t>12/09/2023</a:t>
            </a:fld>
            <a:endParaRPr lang="en-AU"/>
          </a:p>
        </p:txBody>
      </p:sp>
      <p:sp>
        <p:nvSpPr>
          <p:cNvPr id="6" name="Footer Placeholder 5">
            <a:extLst>
              <a:ext uri="{FF2B5EF4-FFF2-40B4-BE49-F238E27FC236}">
                <a16:creationId xmlns:a16="http://schemas.microsoft.com/office/drawing/2014/main" id="{D1584D6A-7030-38B3-BD9E-08A7C594838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D226E9E-FD61-6652-4131-80B664E383CA}"/>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523125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BC86-6E4C-DEBD-BA13-855D92722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9145C0D-C83E-7950-DC3D-C9BAE23C88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1B8E505-18A5-E24B-66C4-3518F1D5C8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33EB6C-CB21-142B-70FD-6B6A18D6C4A4}"/>
              </a:ext>
            </a:extLst>
          </p:cNvPr>
          <p:cNvSpPr>
            <a:spLocks noGrp="1"/>
          </p:cNvSpPr>
          <p:nvPr>
            <p:ph type="dt" sz="half" idx="10"/>
          </p:nvPr>
        </p:nvSpPr>
        <p:spPr/>
        <p:txBody>
          <a:bodyPr/>
          <a:lstStyle/>
          <a:p>
            <a:fld id="{5F3065B1-8DF6-49F8-8D2B-55FFE34C38BA}" type="datetimeFigureOut">
              <a:rPr lang="en-AU" smtClean="0"/>
              <a:t>12/09/2023</a:t>
            </a:fld>
            <a:endParaRPr lang="en-AU"/>
          </a:p>
        </p:txBody>
      </p:sp>
      <p:sp>
        <p:nvSpPr>
          <p:cNvPr id="6" name="Footer Placeholder 5">
            <a:extLst>
              <a:ext uri="{FF2B5EF4-FFF2-40B4-BE49-F238E27FC236}">
                <a16:creationId xmlns:a16="http://schemas.microsoft.com/office/drawing/2014/main" id="{53ACC7BC-0315-16AF-F0DF-0BAD124EEA7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6B0AFDA-19FF-9E8F-9D85-AE64D4C0C6CA}"/>
              </a:ext>
            </a:extLst>
          </p:cNvPr>
          <p:cNvSpPr>
            <a:spLocks noGrp="1"/>
          </p:cNvSpPr>
          <p:nvPr>
            <p:ph type="sldNum" sz="quarter" idx="12"/>
          </p:nvPr>
        </p:nvSpPr>
        <p:spPr/>
        <p:txBody>
          <a:bodyPr/>
          <a:lstStyle/>
          <a:p>
            <a:fld id="{B3F9BDDE-6312-401A-AABA-88083AB44AE0}" type="slidenum">
              <a:rPr lang="en-AU" smtClean="0"/>
              <a:t>‹#›</a:t>
            </a:fld>
            <a:endParaRPr lang="en-AU"/>
          </a:p>
        </p:txBody>
      </p:sp>
    </p:spTree>
    <p:extLst>
      <p:ext uri="{BB962C8B-B14F-4D97-AF65-F5344CB8AC3E}">
        <p14:creationId xmlns:p14="http://schemas.microsoft.com/office/powerpoint/2010/main" val="386433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426D8-642A-E068-5991-D144C4F970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5FF493A-0EAE-FE92-C783-4293B5D8EE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73D89CD-283F-0182-0576-7EC18144E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3065B1-8DF6-49F8-8D2B-55FFE34C38BA}" type="datetimeFigureOut">
              <a:rPr lang="en-AU" smtClean="0"/>
              <a:t>12/09/2023</a:t>
            </a:fld>
            <a:endParaRPr lang="en-AU"/>
          </a:p>
        </p:txBody>
      </p:sp>
      <p:sp>
        <p:nvSpPr>
          <p:cNvPr id="5" name="Footer Placeholder 4">
            <a:extLst>
              <a:ext uri="{FF2B5EF4-FFF2-40B4-BE49-F238E27FC236}">
                <a16:creationId xmlns:a16="http://schemas.microsoft.com/office/drawing/2014/main" id="{BBC560E0-B74C-67E8-B9FD-6B01861D35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806255F-B4EB-D3F1-7F3B-D79748D479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9BDDE-6312-401A-AABA-88083AB44AE0}" type="slidenum">
              <a:rPr lang="en-AU" smtClean="0"/>
              <a:t>‹#›</a:t>
            </a:fld>
            <a:endParaRPr lang="en-AU"/>
          </a:p>
        </p:txBody>
      </p:sp>
    </p:spTree>
    <p:extLst>
      <p:ext uri="{BB962C8B-B14F-4D97-AF65-F5344CB8AC3E}">
        <p14:creationId xmlns:p14="http://schemas.microsoft.com/office/powerpoint/2010/main" val="4068269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hyperlink" Target="https://text-compare.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aus01.safelinks.protection.outlook.com/?url=https%3A%2F%2Fwww.linkedin.com%2Fin%2Falex-pavis-34247123b%2F&amp;data=05%7C01%7Cs3785054%40student.rmit.edu.au%7Cb75a11abbc324bc3ef3f08dbad1229f6%7Cd1323671cdbe4417b4d4bdb24b51316b%7C0%7C0%7C638294065764161340%7CUnknown%7CTWFpbGZsb3d8eyJWIjoiMC4wLjAwMDAiLCJQIjoiV2luMzIiLCJBTiI6Ik1haWwiLCJXVCI6Mn0%3D%7C3000%7C%7C%7C&amp;sdata=iR7noNvoRB8YBRMyQrcuVWyRakFG%2BtITgTfQi24fQdI%3D&amp;reserved=0" TargetMode="External"/><Relationship Id="rId2" Type="http://schemas.openxmlformats.org/officeDocument/2006/relationships/hyperlink" Target="mailto:Alex.pavis@tetratech.com" TargetMode="External"/><Relationship Id="rId1" Type="http://schemas.openxmlformats.org/officeDocument/2006/relationships/slideLayout" Target="../slideLayouts/slideLayout2.xml"/><Relationship Id="rId5" Type="http://schemas.openxmlformats.org/officeDocument/2006/relationships/hyperlink" Target="https://aus01.safelinks.protection.outlook.com/?url=https%3A%2F%2Fwww.linkedin.com%2Fin%2Fgrant-young-39a59928%2F&amp;data=05%7C01%7Cs3785054%40student.rmit.edu.au%7Cb75a11abbc324bc3ef3f08dbad1229f6%7Cd1323671cdbe4417b4d4bdb24b51316b%7C0%7C0%7C638294065764161340%7CUnknown%7CTWFpbGZsb3d8eyJWIjoiMC4wLjAwMDAiLCJQIjoiV2luMzIiLCJBTiI6Ik1haWwiLCJXVCI6Mn0%3D%7C3000%7C%7C%7C&amp;sdata=7Our1UVzxzf97S%2FQ4EToSMZZ1GoR9edoHaDnv%2FGWSs0%3D&amp;reserved=0" TargetMode="External"/><Relationship Id="rId4" Type="http://schemas.openxmlformats.org/officeDocument/2006/relationships/hyperlink" Target="mailto:Grant.young@tetratech.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w3schools.com/" TargetMode="External"/><Relationship Id="rId7" Type="http://schemas.openxmlformats.org/officeDocument/2006/relationships/image" Target="../media/image21.png"/><Relationship Id="rId2" Type="http://schemas.openxmlformats.org/officeDocument/2006/relationships/hyperlink" Target="https://www.flaticon.com/"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hyperlink" Target="https://stackoverflow.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pupper42.github.io/ky_portfolio_web/#/"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www.olivertrembearthsgeoportfolio.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rmit.instructure.com/courses/112364/assignments/84870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 TargetMode="External"/><Relationship Id="rId4" Type="http://schemas.openxmlformats.org/officeDocument/2006/relationships/hyperlink" Target="https://code.visualstudio.com/Downloa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9F8ED-F977-5953-550B-1C3511213155}"/>
              </a:ext>
            </a:extLst>
          </p:cNvPr>
          <p:cNvSpPr>
            <a:spLocks noGrp="1"/>
          </p:cNvSpPr>
          <p:nvPr>
            <p:ph type="ctrTitle"/>
          </p:nvPr>
        </p:nvSpPr>
        <p:spPr>
          <a:xfrm>
            <a:off x="1285241" y="1008993"/>
            <a:ext cx="9231410" cy="3542045"/>
          </a:xfrm>
        </p:spPr>
        <p:txBody>
          <a:bodyPr anchor="b">
            <a:normAutofit/>
          </a:bodyPr>
          <a:lstStyle/>
          <a:p>
            <a:pPr algn="l"/>
            <a:r>
              <a:rPr lang="en-AU" sz="11500"/>
              <a:t>Geoportfolio presentation</a:t>
            </a:r>
          </a:p>
        </p:txBody>
      </p:sp>
      <p:sp>
        <p:nvSpPr>
          <p:cNvPr id="3" name="Subtitle 2">
            <a:extLst>
              <a:ext uri="{FF2B5EF4-FFF2-40B4-BE49-F238E27FC236}">
                <a16:creationId xmlns:a16="http://schemas.microsoft.com/office/drawing/2014/main" id="{5EE3CF20-713B-8654-5D5C-0EB4C6A644D1}"/>
              </a:ext>
            </a:extLst>
          </p:cNvPr>
          <p:cNvSpPr>
            <a:spLocks noGrp="1"/>
          </p:cNvSpPr>
          <p:nvPr>
            <p:ph type="subTitle" idx="1"/>
          </p:nvPr>
        </p:nvSpPr>
        <p:spPr>
          <a:xfrm>
            <a:off x="1285241" y="4582814"/>
            <a:ext cx="7132335" cy="1312657"/>
          </a:xfrm>
        </p:spPr>
        <p:txBody>
          <a:bodyPr anchor="t">
            <a:normAutofit/>
          </a:bodyPr>
          <a:lstStyle/>
          <a:p>
            <a:pPr algn="l"/>
            <a:r>
              <a:rPr lang="en-AU" dirty="0"/>
              <a:t>Professional Practice (GEOM2116)</a:t>
            </a:r>
          </a:p>
          <a:p>
            <a:pPr algn="l"/>
            <a:r>
              <a:rPr lang="en-AU" dirty="0"/>
              <a:t>Nicholas Lee</a:t>
            </a:r>
          </a:p>
        </p:txBody>
      </p:sp>
    </p:spTree>
    <p:extLst>
      <p:ext uri="{BB962C8B-B14F-4D97-AF65-F5344CB8AC3E}">
        <p14:creationId xmlns:p14="http://schemas.microsoft.com/office/powerpoint/2010/main" val="2967359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Full HTML and CSS applied</a:t>
            </a:r>
          </a:p>
        </p:txBody>
      </p:sp>
      <p:pic>
        <p:nvPicPr>
          <p:cNvPr id="4" name="Picture 3">
            <a:extLst>
              <a:ext uri="{FF2B5EF4-FFF2-40B4-BE49-F238E27FC236}">
                <a16:creationId xmlns:a16="http://schemas.microsoft.com/office/drawing/2014/main" id="{7BB99ADB-1A03-F70A-5BF1-E1D5A83164A2}"/>
              </a:ext>
            </a:extLst>
          </p:cNvPr>
          <p:cNvPicPr>
            <a:picLocks noChangeAspect="1"/>
          </p:cNvPicPr>
          <p:nvPr/>
        </p:nvPicPr>
        <p:blipFill>
          <a:blip r:embed="rId2"/>
          <a:stretch>
            <a:fillRect/>
          </a:stretch>
        </p:blipFill>
        <p:spPr>
          <a:xfrm>
            <a:off x="3746598" y="810544"/>
            <a:ext cx="5732450" cy="2501681"/>
          </a:xfrm>
          <a:prstGeom prst="rect">
            <a:avLst/>
          </a:prstGeom>
        </p:spPr>
      </p:pic>
      <p:pic>
        <p:nvPicPr>
          <p:cNvPr id="6" name="Picture 5">
            <a:extLst>
              <a:ext uri="{FF2B5EF4-FFF2-40B4-BE49-F238E27FC236}">
                <a16:creationId xmlns:a16="http://schemas.microsoft.com/office/drawing/2014/main" id="{5C97E23C-0096-09A9-44D7-AC3A635A44F0}"/>
              </a:ext>
            </a:extLst>
          </p:cNvPr>
          <p:cNvPicPr>
            <a:picLocks noChangeAspect="1"/>
          </p:cNvPicPr>
          <p:nvPr/>
        </p:nvPicPr>
        <p:blipFill>
          <a:blip r:embed="rId3"/>
          <a:stretch>
            <a:fillRect/>
          </a:stretch>
        </p:blipFill>
        <p:spPr>
          <a:xfrm>
            <a:off x="3497055" y="3219915"/>
            <a:ext cx="7140697" cy="3395137"/>
          </a:xfrm>
          <a:prstGeom prst="rect">
            <a:avLst/>
          </a:prstGeom>
        </p:spPr>
      </p:pic>
    </p:spTree>
    <p:extLst>
      <p:ext uri="{BB962C8B-B14F-4D97-AF65-F5344CB8AC3E}">
        <p14:creationId xmlns:p14="http://schemas.microsoft.com/office/powerpoint/2010/main" val="227899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729BE-0057-FE54-6656-60B94F924A4C}"/>
              </a:ext>
            </a:extLst>
          </p:cNvPr>
          <p:cNvSpPr>
            <a:spLocks noGrp="1"/>
          </p:cNvSpPr>
          <p:nvPr>
            <p:ph type="title"/>
          </p:nvPr>
        </p:nvSpPr>
        <p:spPr/>
        <p:txBody>
          <a:bodyPr/>
          <a:lstStyle/>
          <a:p>
            <a:r>
              <a:rPr lang="en-AU" dirty="0"/>
              <a:t>Head - &lt;head&gt; &lt;/head&gt;</a:t>
            </a:r>
            <a:endParaRPr lang="en-US" dirty="0"/>
          </a:p>
        </p:txBody>
      </p:sp>
      <p:sp>
        <p:nvSpPr>
          <p:cNvPr id="3" name="Content Placeholder 2">
            <a:extLst>
              <a:ext uri="{FF2B5EF4-FFF2-40B4-BE49-F238E27FC236}">
                <a16:creationId xmlns:a16="http://schemas.microsoft.com/office/drawing/2014/main" id="{58416B55-A858-28F2-FD07-A05C1D95A34B}"/>
              </a:ext>
            </a:extLst>
          </p:cNvPr>
          <p:cNvSpPr>
            <a:spLocks noGrp="1"/>
          </p:cNvSpPr>
          <p:nvPr>
            <p:ph idx="1"/>
          </p:nvPr>
        </p:nvSpPr>
        <p:spPr/>
        <p:txBody>
          <a:bodyPr>
            <a:normAutofit fontScale="92500" lnSpcReduction="20000"/>
          </a:bodyPr>
          <a:lstStyle/>
          <a:p>
            <a:pPr marL="0" indent="0">
              <a:buNone/>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&lt;!--Contains Metadata only. Little needs to be changed in this section--&gt;</a:t>
            </a:r>
            <a:endParaRPr lang="en-US" b="0" dirty="0">
              <a:solidFill>
                <a:srgbClr val="CCCCCC"/>
              </a:solidFill>
              <a:effectLst/>
              <a:latin typeface="Consolas" panose="020B0609020204030204" pitchFamily="49" charset="0"/>
            </a:endParaRPr>
          </a:p>
          <a:p>
            <a:pPr marL="0" indent="0">
              <a:buNone/>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charset</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marL="0" indent="0">
              <a:buNone/>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err="1">
                <a:solidFill>
                  <a:srgbClr val="CCCCCC"/>
                </a:solidFill>
                <a:effectLst/>
                <a:latin typeface="Consolas" panose="020B0609020204030204" pitchFamily="49" charset="0"/>
              </a:rPr>
              <a:t>Geoportfolio</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&lt;!--Changes the name on the tab--&gt;</a:t>
            </a:r>
            <a:endParaRPr lang="en-US" b="0" dirty="0">
              <a:solidFill>
                <a:srgbClr val="CCCCCC"/>
              </a:solidFill>
              <a:effectLst/>
              <a:latin typeface="Consolas" panose="020B0609020204030204" pitchFamily="49" charset="0"/>
            </a:endParaRPr>
          </a:p>
          <a:p>
            <a:pPr marL="0" indent="0">
              <a:buNone/>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"geoportfoliocss.css"</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&lt;!--#ID# #CSS# Put the name of your CSS document and file extension in </a:t>
            </a:r>
            <a:r>
              <a:rPr lang="en-US" b="0" dirty="0" err="1">
                <a:solidFill>
                  <a:srgbClr val="6A9955"/>
                </a:solidFill>
                <a:effectLst/>
                <a:latin typeface="Consolas" panose="020B0609020204030204" pitchFamily="49" charset="0"/>
              </a:rPr>
              <a:t>href</a:t>
            </a:r>
            <a:r>
              <a:rPr lang="en-US" b="0" dirty="0">
                <a:solidFill>
                  <a:srgbClr val="6A9955"/>
                </a:solidFill>
                <a:effectLst/>
                <a:latin typeface="Consolas" panose="020B0609020204030204" pitchFamily="49" charset="0"/>
              </a:rPr>
              <a:t> e.g. </a:t>
            </a:r>
            <a:r>
              <a:rPr lang="en-US" b="0" dirty="0" err="1">
                <a:solidFill>
                  <a:srgbClr val="6A9955"/>
                </a:solidFill>
                <a:effectLst/>
                <a:latin typeface="Consolas" panose="020B0609020204030204" pitchFamily="49" charset="0"/>
              </a:rPr>
              <a:t>href</a:t>
            </a:r>
            <a:r>
              <a:rPr lang="en-US" b="0" dirty="0">
                <a:solidFill>
                  <a:srgbClr val="6A9955"/>
                </a:solidFill>
                <a:effectLst/>
                <a:latin typeface="Consolas" panose="020B0609020204030204" pitchFamily="49" charset="0"/>
              </a:rPr>
              <a:t>="geoportfolio.css"--&gt;</a:t>
            </a:r>
            <a:endParaRPr lang="en-US" b="0" dirty="0">
              <a:solidFill>
                <a:srgbClr val="CCCCCC"/>
              </a:solidFill>
              <a:effectLst/>
              <a:latin typeface="Consolas" panose="020B0609020204030204" pitchFamily="49" charset="0"/>
            </a:endParaRPr>
          </a:p>
          <a:p>
            <a:pPr marL="0" indent="0">
              <a:buNone/>
            </a:pPr>
            <a:r>
              <a:rPr lang="en-US" b="0" dirty="0">
                <a:solidFill>
                  <a:srgbClr val="CCCCCC"/>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"icon"</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"image/x-icon"</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"favicon.png"</a:t>
            </a:r>
            <a:r>
              <a:rPr lang="en-US" b="0" dirty="0">
                <a:solidFill>
                  <a:srgbClr val="808080"/>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6A9955"/>
                </a:solidFill>
                <a:effectLst/>
                <a:latin typeface="Consolas" panose="020B0609020204030204" pitchFamily="49" charset="0"/>
              </a:rPr>
              <a:t>&lt;!--#ID# #FAVICON# This changes the picture shown on the tab. Change the file name under </a:t>
            </a:r>
            <a:r>
              <a:rPr lang="en-US" b="0" dirty="0" err="1">
                <a:solidFill>
                  <a:srgbClr val="6A9955"/>
                </a:solidFill>
                <a:effectLst/>
                <a:latin typeface="Consolas" panose="020B0609020204030204" pitchFamily="49" charset="0"/>
              </a:rPr>
              <a:t>href</a:t>
            </a:r>
            <a:r>
              <a:rPr lang="en-US" b="0" dirty="0">
                <a:solidFill>
                  <a:srgbClr val="6A9955"/>
                </a:solidFill>
                <a:effectLst/>
                <a:latin typeface="Consolas" panose="020B0609020204030204" pitchFamily="49" charset="0"/>
              </a:rPr>
              <a:t> to your desired image e.g. </a:t>
            </a:r>
            <a:r>
              <a:rPr lang="en-US" b="0" dirty="0" err="1">
                <a:solidFill>
                  <a:srgbClr val="6A9955"/>
                </a:solidFill>
                <a:effectLst/>
                <a:latin typeface="Consolas" panose="020B0609020204030204" pitchFamily="49" charset="0"/>
              </a:rPr>
              <a:t>href</a:t>
            </a:r>
            <a:r>
              <a:rPr lang="en-US" b="0" dirty="0">
                <a:solidFill>
                  <a:srgbClr val="6A9955"/>
                </a:solidFill>
                <a:effectLst/>
                <a:latin typeface="Consolas" panose="020B0609020204030204" pitchFamily="49" charset="0"/>
              </a:rPr>
              <a:t>="favicon.png"--&gt;</a:t>
            </a:r>
            <a:endParaRPr lang="en-US" b="0" dirty="0">
              <a:solidFill>
                <a:srgbClr val="CCCCCC"/>
              </a:solidFill>
              <a:effectLst/>
              <a:latin typeface="Consolas" panose="020B0609020204030204" pitchFamily="49" charset="0"/>
            </a:endParaRPr>
          </a:p>
          <a:p>
            <a:pPr marL="0" indent="0">
              <a:buNone/>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CCCCCC"/>
              </a:solidFill>
              <a:effectLst/>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408214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729BE-0057-FE54-6656-60B94F924A4C}"/>
              </a:ext>
            </a:extLst>
          </p:cNvPr>
          <p:cNvSpPr>
            <a:spLocks noGrp="1"/>
          </p:cNvSpPr>
          <p:nvPr>
            <p:ph type="title"/>
          </p:nvPr>
        </p:nvSpPr>
        <p:spPr/>
        <p:txBody>
          <a:bodyPr/>
          <a:lstStyle/>
          <a:p>
            <a:r>
              <a:rPr lang="en-AU" dirty="0"/>
              <a:t>Body - &lt;body&gt; &lt;/body&gt;</a:t>
            </a:r>
            <a:endParaRPr lang="en-US" dirty="0"/>
          </a:p>
        </p:txBody>
      </p:sp>
      <p:sp>
        <p:nvSpPr>
          <p:cNvPr id="3" name="Content Placeholder 2">
            <a:extLst>
              <a:ext uri="{FF2B5EF4-FFF2-40B4-BE49-F238E27FC236}">
                <a16:creationId xmlns:a16="http://schemas.microsoft.com/office/drawing/2014/main" id="{58416B55-A858-28F2-FD07-A05C1D95A34B}"/>
              </a:ext>
            </a:extLst>
          </p:cNvPr>
          <p:cNvSpPr>
            <a:spLocks noGrp="1"/>
          </p:cNvSpPr>
          <p:nvPr>
            <p:ph idx="1"/>
          </p:nvPr>
        </p:nvSpPr>
        <p:spPr/>
        <p:txBody>
          <a:bodyPr/>
          <a:lstStyle/>
          <a:p>
            <a:pPr marL="0" indent="0">
              <a:buNone/>
            </a:pPr>
            <a:r>
              <a:rPr lang="en-AU" dirty="0"/>
              <a:t>Control + F these keywords </a:t>
            </a:r>
          </a:p>
          <a:p>
            <a:r>
              <a:rPr lang="en-US" dirty="0"/>
              <a:t>&lt;div class="about"&gt;</a:t>
            </a:r>
          </a:p>
          <a:p>
            <a:r>
              <a:rPr lang="en-US" dirty="0"/>
              <a:t>&lt;div class="bar"&gt;&lt;h2&gt;Cartography&lt;/h2&gt;&lt;/div&gt; - The h2 bars I created are used for larger headings</a:t>
            </a:r>
          </a:p>
          <a:p>
            <a:r>
              <a:rPr lang="en-US" dirty="0"/>
              <a:t>&lt;div class="bar"&gt;&lt;h3&gt;Melbourne Map: All 7-11 locations in Melbourne City&lt;/h3&gt;&lt;/div&gt; - The h3 bars I created are used for larger headings</a:t>
            </a:r>
          </a:p>
          <a:p>
            <a:endParaRPr lang="en-US" dirty="0"/>
          </a:p>
        </p:txBody>
      </p:sp>
    </p:spTree>
    <p:extLst>
      <p:ext uri="{BB962C8B-B14F-4D97-AF65-F5344CB8AC3E}">
        <p14:creationId xmlns:p14="http://schemas.microsoft.com/office/powerpoint/2010/main" val="211031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F160-9531-3DC6-0AAD-52CEA0012D84}"/>
              </a:ext>
            </a:extLst>
          </p:cNvPr>
          <p:cNvSpPr>
            <a:spLocks noGrp="1"/>
          </p:cNvSpPr>
          <p:nvPr>
            <p:ph type="title"/>
          </p:nvPr>
        </p:nvSpPr>
        <p:spPr/>
        <p:txBody>
          <a:bodyPr/>
          <a:lstStyle/>
          <a:p>
            <a:r>
              <a:rPr lang="en-AU" dirty="0"/>
              <a:t>CSS – Cascade Styling Sheet</a:t>
            </a:r>
            <a:endParaRPr lang="en-US" dirty="0"/>
          </a:p>
        </p:txBody>
      </p:sp>
      <p:sp>
        <p:nvSpPr>
          <p:cNvPr id="3" name="Content Placeholder 2">
            <a:extLst>
              <a:ext uri="{FF2B5EF4-FFF2-40B4-BE49-F238E27FC236}">
                <a16:creationId xmlns:a16="http://schemas.microsoft.com/office/drawing/2014/main" id="{71AB60E8-A851-D331-2123-36CE063B9294}"/>
              </a:ext>
            </a:extLst>
          </p:cNvPr>
          <p:cNvSpPr>
            <a:spLocks noGrp="1"/>
          </p:cNvSpPr>
          <p:nvPr>
            <p:ph idx="1"/>
          </p:nvPr>
        </p:nvSpPr>
        <p:spPr/>
        <p:txBody>
          <a:bodyPr>
            <a:normAutofit lnSpcReduction="10000"/>
          </a:bodyPr>
          <a:lstStyle/>
          <a:p>
            <a:r>
              <a:rPr lang="en-AU" dirty="0"/>
              <a:t>Allows you to modify all HTML classes and IDs at the same time on the separate file.</a:t>
            </a:r>
          </a:p>
          <a:p>
            <a:r>
              <a:rPr lang="en-AU" dirty="0"/>
              <a:t>May seem a bit counter-intuitive but helps keep your HTML code very tidy and allows for batch editing rather than needing to go to the separate </a:t>
            </a:r>
            <a:r>
              <a:rPr lang="en-AU" dirty="0" err="1"/>
              <a:t>divs</a:t>
            </a:r>
            <a:r>
              <a:rPr lang="en-AU" dirty="0"/>
              <a:t> to modify each section individually. </a:t>
            </a:r>
          </a:p>
          <a:p>
            <a:r>
              <a:rPr lang="en-AU" dirty="0"/>
              <a:t>Code follows a different format than HTML. </a:t>
            </a:r>
          </a:p>
          <a:p>
            <a:r>
              <a:rPr lang="en-AU" dirty="0"/>
              <a:t>Classes and IDs need to be contained in these brackets {}.</a:t>
            </a:r>
          </a:p>
          <a:p>
            <a:r>
              <a:rPr lang="en-AU" dirty="0"/>
              <a:t>CSS functions usually go function: specifications;</a:t>
            </a:r>
          </a:p>
          <a:p>
            <a:r>
              <a:rPr lang="en-AU" dirty="0"/>
              <a:t>CSS functions need to end in a semi-colon as seen in the sample text on the next slide.</a:t>
            </a:r>
            <a:endParaRPr lang="en-US" dirty="0"/>
          </a:p>
        </p:txBody>
      </p:sp>
    </p:spTree>
    <p:extLst>
      <p:ext uri="{BB962C8B-B14F-4D97-AF65-F5344CB8AC3E}">
        <p14:creationId xmlns:p14="http://schemas.microsoft.com/office/powerpoint/2010/main" val="382882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F73C-9166-C743-C2A7-C94DEF431033}"/>
              </a:ext>
            </a:extLst>
          </p:cNvPr>
          <p:cNvSpPr>
            <a:spLocks noGrp="1"/>
          </p:cNvSpPr>
          <p:nvPr>
            <p:ph type="title"/>
          </p:nvPr>
        </p:nvSpPr>
        <p:spPr/>
        <p:txBody>
          <a:bodyPr/>
          <a:lstStyle/>
          <a:p>
            <a:r>
              <a:rPr lang="en-AU" dirty="0"/>
              <a:t>CSS sample text</a:t>
            </a:r>
            <a:endParaRPr lang="en-US" dirty="0"/>
          </a:p>
        </p:txBody>
      </p:sp>
      <p:sp>
        <p:nvSpPr>
          <p:cNvPr id="3" name="Text Placeholder 2">
            <a:extLst>
              <a:ext uri="{FF2B5EF4-FFF2-40B4-BE49-F238E27FC236}">
                <a16:creationId xmlns:a16="http://schemas.microsoft.com/office/drawing/2014/main" id="{DECB4D47-A864-3A37-3741-3BF80EFFADB9}"/>
              </a:ext>
            </a:extLst>
          </p:cNvPr>
          <p:cNvSpPr>
            <a:spLocks noGrp="1"/>
          </p:cNvSpPr>
          <p:nvPr>
            <p:ph type="body" idx="1"/>
          </p:nvPr>
        </p:nvSpPr>
        <p:spPr/>
        <p:txBody>
          <a:bodyPr/>
          <a:lstStyle/>
          <a:p>
            <a:r>
              <a:rPr lang="en-AU" dirty="0"/>
              <a:t>Class (note the dot point)</a:t>
            </a:r>
            <a:endParaRPr lang="en-US" dirty="0"/>
          </a:p>
        </p:txBody>
      </p:sp>
      <p:sp>
        <p:nvSpPr>
          <p:cNvPr id="4" name="Content Placeholder 3">
            <a:extLst>
              <a:ext uri="{FF2B5EF4-FFF2-40B4-BE49-F238E27FC236}">
                <a16:creationId xmlns:a16="http://schemas.microsoft.com/office/drawing/2014/main" id="{60800524-D33F-5B5A-6D27-4B1E91EDCB90}"/>
              </a:ext>
            </a:extLst>
          </p:cNvPr>
          <p:cNvSpPr>
            <a:spLocks noGrp="1"/>
          </p:cNvSpPr>
          <p:nvPr>
            <p:ph sz="half" idx="2"/>
          </p:nvPr>
        </p:nvSpPr>
        <p:spPr/>
        <p:txBody>
          <a:bodyPr/>
          <a:lstStyle/>
          <a:p>
            <a:pPr marL="0" indent="0">
              <a:buNone/>
            </a:pPr>
            <a:r>
              <a:rPr lang="en-US" dirty="0"/>
              <a:t>.self-portrait{</a:t>
            </a:r>
          </a:p>
          <a:p>
            <a:pPr marL="0" indent="0">
              <a:buNone/>
            </a:pPr>
            <a:r>
              <a:rPr lang="en-US" dirty="0"/>
              <a:t>	height: 500px;	</a:t>
            </a:r>
          </a:p>
          <a:p>
            <a:pPr marL="0" indent="0">
              <a:buNone/>
            </a:pPr>
            <a:r>
              <a:rPr lang="en-US" dirty="0"/>
              <a:t>	width: auto; </a:t>
            </a:r>
          </a:p>
          <a:p>
            <a:pPr marL="0" indent="0">
              <a:buNone/>
            </a:pPr>
            <a:r>
              <a:rPr lang="en-US" dirty="0"/>
              <a:t>	margin-left: auto;</a:t>
            </a:r>
          </a:p>
          <a:p>
            <a:pPr marL="0" indent="0">
              <a:buNone/>
            </a:pPr>
            <a:r>
              <a:rPr lang="en-US" dirty="0"/>
              <a:t>	margin-right: auto;</a:t>
            </a:r>
          </a:p>
          <a:p>
            <a:pPr marL="0" indent="0">
              <a:buNone/>
            </a:pPr>
            <a:r>
              <a:rPr lang="en-US" dirty="0"/>
              <a:t>	</a:t>
            </a:r>
            <a:r>
              <a:rPr lang="en-US" dirty="0" err="1"/>
              <a:t>display:block</a:t>
            </a:r>
            <a:r>
              <a:rPr lang="en-US" dirty="0"/>
              <a:t>;</a:t>
            </a:r>
          </a:p>
          <a:p>
            <a:pPr marL="0" indent="0">
              <a:buNone/>
            </a:pPr>
            <a:r>
              <a:rPr lang="en-US" dirty="0"/>
              <a:t>}</a:t>
            </a:r>
          </a:p>
          <a:p>
            <a:endParaRPr lang="en-US" dirty="0"/>
          </a:p>
        </p:txBody>
      </p:sp>
      <p:sp>
        <p:nvSpPr>
          <p:cNvPr id="5" name="Text Placeholder 4">
            <a:extLst>
              <a:ext uri="{FF2B5EF4-FFF2-40B4-BE49-F238E27FC236}">
                <a16:creationId xmlns:a16="http://schemas.microsoft.com/office/drawing/2014/main" id="{B4C42452-DD4E-40BE-1DF6-86BEBCC8C607}"/>
              </a:ext>
            </a:extLst>
          </p:cNvPr>
          <p:cNvSpPr>
            <a:spLocks noGrp="1"/>
          </p:cNvSpPr>
          <p:nvPr>
            <p:ph type="body" sz="quarter" idx="3"/>
          </p:nvPr>
        </p:nvSpPr>
        <p:spPr/>
        <p:txBody>
          <a:bodyPr/>
          <a:lstStyle/>
          <a:p>
            <a:r>
              <a:rPr lang="en-AU" dirty="0"/>
              <a:t>ID (note the hashtag)</a:t>
            </a:r>
            <a:endParaRPr lang="en-US" dirty="0"/>
          </a:p>
        </p:txBody>
      </p:sp>
      <p:sp>
        <p:nvSpPr>
          <p:cNvPr id="6" name="Content Placeholder 5">
            <a:extLst>
              <a:ext uri="{FF2B5EF4-FFF2-40B4-BE49-F238E27FC236}">
                <a16:creationId xmlns:a16="http://schemas.microsoft.com/office/drawing/2014/main" id="{875932D7-32F8-FF9C-91EF-0FC1A9C9BDCD}"/>
              </a:ext>
            </a:extLst>
          </p:cNvPr>
          <p:cNvSpPr>
            <a:spLocks noGrp="1"/>
          </p:cNvSpPr>
          <p:nvPr>
            <p:ph sz="quarter" idx="4"/>
          </p:nvPr>
        </p:nvSpPr>
        <p:spPr/>
        <p:txBody>
          <a:bodyPr/>
          <a:lstStyle/>
          <a:p>
            <a:pPr marL="0" indent="0">
              <a:buNone/>
            </a:pPr>
            <a:r>
              <a:rPr lang="en-US" dirty="0"/>
              <a:t>#attribution-table{</a:t>
            </a:r>
          </a:p>
          <a:p>
            <a:pPr marL="0" indent="0">
              <a:buNone/>
            </a:pPr>
            <a:r>
              <a:rPr lang="en-US" dirty="0"/>
              <a:t>	margin-left: auto;</a:t>
            </a:r>
          </a:p>
          <a:p>
            <a:pPr marL="0" indent="0">
              <a:buNone/>
            </a:pPr>
            <a:r>
              <a:rPr lang="en-US" dirty="0"/>
              <a:t>	margin-right: auto;</a:t>
            </a:r>
          </a:p>
          <a:p>
            <a:pPr marL="0" indent="0">
              <a:buNone/>
            </a:pPr>
            <a:r>
              <a:rPr lang="en-US" dirty="0"/>
              <a:t>}</a:t>
            </a:r>
          </a:p>
        </p:txBody>
      </p:sp>
    </p:spTree>
    <p:extLst>
      <p:ext uri="{BB962C8B-B14F-4D97-AF65-F5344CB8AC3E}">
        <p14:creationId xmlns:p14="http://schemas.microsoft.com/office/powerpoint/2010/main" val="3748563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F1DD-D238-3F5C-55E2-2F9AA0011D47}"/>
              </a:ext>
            </a:extLst>
          </p:cNvPr>
          <p:cNvSpPr>
            <a:spLocks noGrp="1"/>
          </p:cNvSpPr>
          <p:nvPr>
            <p:ph type="title"/>
          </p:nvPr>
        </p:nvSpPr>
        <p:spPr/>
        <p:txBody>
          <a:bodyPr/>
          <a:lstStyle/>
          <a:p>
            <a:r>
              <a:rPr lang="en-AU" dirty="0"/>
              <a:t>CSS sample text continued</a:t>
            </a:r>
            <a:endParaRPr lang="en-US" dirty="0"/>
          </a:p>
        </p:txBody>
      </p:sp>
      <p:sp>
        <p:nvSpPr>
          <p:cNvPr id="3" name="Content Placeholder 2">
            <a:extLst>
              <a:ext uri="{FF2B5EF4-FFF2-40B4-BE49-F238E27FC236}">
                <a16:creationId xmlns:a16="http://schemas.microsoft.com/office/drawing/2014/main" id="{06A246D9-F9E1-3584-6D5B-F3EEFBE5EC55}"/>
              </a:ext>
            </a:extLst>
          </p:cNvPr>
          <p:cNvSpPr>
            <a:spLocks noGrp="1"/>
          </p:cNvSpPr>
          <p:nvPr>
            <p:ph idx="1"/>
          </p:nvPr>
        </p:nvSpPr>
        <p:spPr/>
        <p:txBody>
          <a:bodyPr>
            <a:normAutofit fontScale="92500" lnSpcReduction="10000"/>
          </a:bodyPr>
          <a:lstStyle/>
          <a:p>
            <a:pPr marL="0" indent="0">
              <a:buNone/>
            </a:pPr>
            <a:r>
              <a:rPr lang="en-US" dirty="0">
                <a:solidFill>
                  <a:srgbClr val="00B050"/>
                </a:solidFill>
              </a:rPr>
              <a:t>.self-portrait{</a:t>
            </a:r>
          </a:p>
          <a:p>
            <a:pPr marL="0" indent="0">
              <a:buNone/>
            </a:pPr>
            <a:r>
              <a:rPr lang="en-US" dirty="0">
                <a:solidFill>
                  <a:srgbClr val="00B050"/>
                </a:solidFill>
              </a:rPr>
              <a:t>	height: 500px;</a:t>
            </a:r>
            <a:r>
              <a:rPr lang="en-US" dirty="0"/>
              <a:t> - Creates a height of 500px</a:t>
            </a:r>
            <a:r>
              <a:rPr lang="en-US" dirty="0">
                <a:solidFill>
                  <a:srgbClr val="00B050"/>
                </a:solidFill>
              </a:rPr>
              <a:t>	</a:t>
            </a:r>
          </a:p>
          <a:p>
            <a:pPr marL="0" indent="0">
              <a:buNone/>
            </a:pPr>
            <a:r>
              <a:rPr lang="en-US" dirty="0">
                <a:solidFill>
                  <a:srgbClr val="00B050"/>
                </a:solidFill>
              </a:rPr>
              <a:t>	width: auto;  </a:t>
            </a:r>
            <a:r>
              <a:rPr lang="en-US" dirty="0"/>
              <a:t>- Width will be automatically applied based on the height. Image will still keep default proportions but is actual size is reliant on height.</a:t>
            </a:r>
          </a:p>
          <a:p>
            <a:pPr marL="0" indent="0">
              <a:buNone/>
            </a:pPr>
            <a:r>
              <a:rPr lang="en-US" dirty="0">
                <a:solidFill>
                  <a:srgbClr val="00B050"/>
                </a:solidFill>
              </a:rPr>
              <a:t>	margin-left: auto; </a:t>
            </a:r>
            <a:r>
              <a:rPr lang="en-US" dirty="0"/>
              <a:t>- Left side of margin will be automatically calculated</a:t>
            </a:r>
            <a:endParaRPr lang="en-US" dirty="0">
              <a:solidFill>
                <a:srgbClr val="00B050"/>
              </a:solidFill>
            </a:endParaRPr>
          </a:p>
          <a:p>
            <a:pPr marL="0" indent="0">
              <a:buNone/>
            </a:pPr>
            <a:r>
              <a:rPr lang="en-US" dirty="0">
                <a:solidFill>
                  <a:srgbClr val="00B050"/>
                </a:solidFill>
              </a:rPr>
              <a:t>	margin-right: auto; </a:t>
            </a:r>
            <a:r>
              <a:rPr lang="en-US" dirty="0"/>
              <a:t>- Right side of margin will be automatically calculated.</a:t>
            </a:r>
            <a:endParaRPr lang="en-US" dirty="0">
              <a:solidFill>
                <a:srgbClr val="00B050"/>
              </a:solidFill>
            </a:endParaRPr>
          </a:p>
          <a:p>
            <a:pPr marL="0" indent="0">
              <a:buNone/>
            </a:pPr>
            <a:r>
              <a:rPr lang="en-US" dirty="0">
                <a:solidFill>
                  <a:srgbClr val="00B050"/>
                </a:solidFill>
              </a:rPr>
              <a:t>	</a:t>
            </a:r>
            <a:r>
              <a:rPr lang="en-US" dirty="0" err="1">
                <a:solidFill>
                  <a:srgbClr val="00B050"/>
                </a:solidFill>
              </a:rPr>
              <a:t>display:block</a:t>
            </a:r>
            <a:r>
              <a:rPr lang="en-US" dirty="0">
                <a:solidFill>
                  <a:srgbClr val="00B050"/>
                </a:solidFill>
              </a:rPr>
              <a:t>; </a:t>
            </a:r>
            <a:r>
              <a:rPr lang="en-US" dirty="0"/>
              <a:t> - Displays the element/object like its own paragraph and will take up the entire width of the page placement wise.</a:t>
            </a:r>
            <a:endParaRPr lang="en-US" dirty="0">
              <a:solidFill>
                <a:srgbClr val="00B050"/>
              </a:solidFill>
            </a:endParaRPr>
          </a:p>
          <a:p>
            <a:pPr marL="0" indent="0">
              <a:buNone/>
            </a:pPr>
            <a:r>
              <a:rPr lang="en-US" dirty="0">
                <a:solidFill>
                  <a:srgbClr val="00B050"/>
                </a:solidFill>
              </a:rPr>
              <a:t>}</a:t>
            </a:r>
          </a:p>
          <a:p>
            <a:endParaRPr lang="en-US" dirty="0"/>
          </a:p>
        </p:txBody>
      </p:sp>
    </p:spTree>
    <p:extLst>
      <p:ext uri="{BB962C8B-B14F-4D97-AF65-F5344CB8AC3E}">
        <p14:creationId xmlns:p14="http://schemas.microsoft.com/office/powerpoint/2010/main" val="595632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No &lt;head&gt;/CSS applied</a:t>
            </a:r>
          </a:p>
        </p:txBody>
      </p:sp>
      <p:pic>
        <p:nvPicPr>
          <p:cNvPr id="5" name="Picture 4">
            <a:extLst>
              <a:ext uri="{FF2B5EF4-FFF2-40B4-BE49-F238E27FC236}">
                <a16:creationId xmlns:a16="http://schemas.microsoft.com/office/drawing/2014/main" id="{6E429939-BB63-B573-575C-A2CC3A915296}"/>
              </a:ext>
            </a:extLst>
          </p:cNvPr>
          <p:cNvPicPr>
            <a:picLocks noChangeAspect="1"/>
          </p:cNvPicPr>
          <p:nvPr/>
        </p:nvPicPr>
        <p:blipFill>
          <a:blip r:embed="rId2"/>
          <a:stretch>
            <a:fillRect/>
          </a:stretch>
        </p:blipFill>
        <p:spPr>
          <a:xfrm>
            <a:off x="222200" y="1399800"/>
            <a:ext cx="7985295" cy="2180360"/>
          </a:xfrm>
          <a:prstGeom prst="rect">
            <a:avLst/>
          </a:prstGeom>
        </p:spPr>
      </p:pic>
      <p:pic>
        <p:nvPicPr>
          <p:cNvPr id="8" name="Picture 7">
            <a:extLst>
              <a:ext uri="{FF2B5EF4-FFF2-40B4-BE49-F238E27FC236}">
                <a16:creationId xmlns:a16="http://schemas.microsoft.com/office/drawing/2014/main" id="{CDCDA1D3-1E39-3CD5-AD87-8DF654E715D2}"/>
              </a:ext>
            </a:extLst>
          </p:cNvPr>
          <p:cNvPicPr>
            <a:picLocks noChangeAspect="1"/>
          </p:cNvPicPr>
          <p:nvPr/>
        </p:nvPicPr>
        <p:blipFill>
          <a:blip r:embed="rId3"/>
          <a:stretch>
            <a:fillRect/>
          </a:stretch>
        </p:blipFill>
        <p:spPr>
          <a:xfrm>
            <a:off x="4474277" y="3580160"/>
            <a:ext cx="7466437" cy="3166205"/>
          </a:xfrm>
          <a:prstGeom prst="rect">
            <a:avLst/>
          </a:prstGeom>
        </p:spPr>
      </p:pic>
      <p:sp>
        <p:nvSpPr>
          <p:cNvPr id="9" name="TextBox 8">
            <a:extLst>
              <a:ext uri="{FF2B5EF4-FFF2-40B4-BE49-F238E27FC236}">
                <a16:creationId xmlns:a16="http://schemas.microsoft.com/office/drawing/2014/main" id="{F33EFFE9-1F9A-8A2B-0F40-6AD6E237EC91}"/>
              </a:ext>
            </a:extLst>
          </p:cNvPr>
          <p:cNvSpPr txBox="1"/>
          <p:nvPr/>
        </p:nvSpPr>
        <p:spPr>
          <a:xfrm>
            <a:off x="537472" y="4690662"/>
            <a:ext cx="3148048" cy="1477328"/>
          </a:xfrm>
          <a:prstGeom prst="rect">
            <a:avLst/>
          </a:prstGeom>
          <a:noFill/>
        </p:spPr>
        <p:txBody>
          <a:bodyPr wrap="square" rtlCol="0">
            <a:spAutoFit/>
          </a:bodyPr>
          <a:lstStyle/>
          <a:p>
            <a:r>
              <a:rPr lang="en-AU" dirty="0"/>
              <a:t>You can technically apply CSS in the HTML body but it will make the code very cluttered and messy.</a:t>
            </a:r>
          </a:p>
          <a:p>
            <a:r>
              <a:rPr lang="en-AU" dirty="0"/>
              <a:t>That is why we use a CSS file!</a:t>
            </a:r>
          </a:p>
        </p:txBody>
      </p:sp>
      <p:sp>
        <p:nvSpPr>
          <p:cNvPr id="10" name="TextBox 9">
            <a:extLst>
              <a:ext uri="{FF2B5EF4-FFF2-40B4-BE49-F238E27FC236}">
                <a16:creationId xmlns:a16="http://schemas.microsoft.com/office/drawing/2014/main" id="{D89B2E9F-D63D-5EF6-79DA-42A325645C77}"/>
              </a:ext>
            </a:extLst>
          </p:cNvPr>
          <p:cNvSpPr txBox="1"/>
          <p:nvPr/>
        </p:nvSpPr>
        <p:spPr>
          <a:xfrm>
            <a:off x="8584425" y="1399800"/>
            <a:ext cx="3148048" cy="923330"/>
          </a:xfrm>
          <a:prstGeom prst="rect">
            <a:avLst/>
          </a:prstGeom>
          <a:noFill/>
        </p:spPr>
        <p:txBody>
          <a:bodyPr wrap="square" rtlCol="0">
            <a:spAutoFit/>
          </a:bodyPr>
          <a:lstStyle/>
          <a:p>
            <a:r>
              <a:rPr lang="en-AU" dirty="0"/>
              <a:t>Text defaults to Times New Roman and images are all over the place.</a:t>
            </a:r>
          </a:p>
        </p:txBody>
      </p:sp>
    </p:spTree>
    <p:extLst>
      <p:ext uri="{BB962C8B-B14F-4D97-AF65-F5344CB8AC3E}">
        <p14:creationId xmlns:p14="http://schemas.microsoft.com/office/powerpoint/2010/main" val="3081869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16E8-63FD-412C-7EE1-24F49621519A}"/>
              </a:ext>
            </a:extLst>
          </p:cNvPr>
          <p:cNvSpPr>
            <a:spLocks noGrp="1"/>
          </p:cNvSpPr>
          <p:nvPr>
            <p:ph type="title"/>
          </p:nvPr>
        </p:nvSpPr>
        <p:spPr>
          <a:xfrm>
            <a:off x="838200" y="-228187"/>
            <a:ext cx="10515600" cy="1325563"/>
          </a:xfrm>
        </p:spPr>
        <p:txBody>
          <a:bodyPr/>
          <a:lstStyle/>
          <a:p>
            <a:r>
              <a:rPr lang="en-AU" dirty="0"/>
              <a:t>Hiding text</a:t>
            </a:r>
          </a:p>
        </p:txBody>
      </p:sp>
      <p:pic>
        <p:nvPicPr>
          <p:cNvPr id="4" name="Picture 3">
            <a:extLst>
              <a:ext uri="{FF2B5EF4-FFF2-40B4-BE49-F238E27FC236}">
                <a16:creationId xmlns:a16="http://schemas.microsoft.com/office/drawing/2014/main" id="{25D4A853-DD1C-EEAC-1436-367DE6399D9F}"/>
              </a:ext>
            </a:extLst>
          </p:cNvPr>
          <p:cNvPicPr>
            <a:picLocks noChangeAspect="1"/>
          </p:cNvPicPr>
          <p:nvPr/>
        </p:nvPicPr>
        <p:blipFill>
          <a:blip r:embed="rId2"/>
          <a:stretch>
            <a:fillRect/>
          </a:stretch>
        </p:blipFill>
        <p:spPr>
          <a:xfrm>
            <a:off x="7848385" y="938939"/>
            <a:ext cx="4003916" cy="1901256"/>
          </a:xfrm>
          <a:prstGeom prst="rect">
            <a:avLst/>
          </a:prstGeom>
        </p:spPr>
      </p:pic>
      <p:pic>
        <p:nvPicPr>
          <p:cNvPr id="8" name="Picture 7">
            <a:extLst>
              <a:ext uri="{FF2B5EF4-FFF2-40B4-BE49-F238E27FC236}">
                <a16:creationId xmlns:a16="http://schemas.microsoft.com/office/drawing/2014/main" id="{3058D1FA-A4D3-CD8D-0D99-F8F62F88F593}"/>
              </a:ext>
            </a:extLst>
          </p:cNvPr>
          <p:cNvPicPr>
            <a:picLocks noChangeAspect="1"/>
          </p:cNvPicPr>
          <p:nvPr/>
        </p:nvPicPr>
        <p:blipFill rotWithShape="1">
          <a:blip r:embed="rId3"/>
          <a:srcRect r="37195"/>
          <a:stretch/>
        </p:blipFill>
        <p:spPr>
          <a:xfrm>
            <a:off x="48862" y="938939"/>
            <a:ext cx="7657227" cy="5706058"/>
          </a:xfrm>
          <a:prstGeom prst="rect">
            <a:avLst/>
          </a:prstGeom>
        </p:spPr>
      </p:pic>
      <p:pic>
        <p:nvPicPr>
          <p:cNvPr id="10" name="Picture 9">
            <a:extLst>
              <a:ext uri="{FF2B5EF4-FFF2-40B4-BE49-F238E27FC236}">
                <a16:creationId xmlns:a16="http://schemas.microsoft.com/office/drawing/2014/main" id="{1385E1C6-14A3-98BA-7EA1-C604248301BA}"/>
              </a:ext>
            </a:extLst>
          </p:cNvPr>
          <p:cNvPicPr>
            <a:picLocks noChangeAspect="1"/>
          </p:cNvPicPr>
          <p:nvPr/>
        </p:nvPicPr>
        <p:blipFill rotWithShape="1">
          <a:blip r:embed="rId4"/>
          <a:srcRect l="-115" r="70917"/>
          <a:stretch/>
        </p:blipFill>
        <p:spPr>
          <a:xfrm>
            <a:off x="7793922" y="2986793"/>
            <a:ext cx="3559878" cy="3546168"/>
          </a:xfrm>
          <a:prstGeom prst="rect">
            <a:avLst/>
          </a:prstGeom>
        </p:spPr>
      </p:pic>
    </p:spTree>
    <p:extLst>
      <p:ext uri="{BB962C8B-B14F-4D97-AF65-F5344CB8AC3E}">
        <p14:creationId xmlns:p14="http://schemas.microsoft.com/office/powerpoint/2010/main" val="2775546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2F68-23F1-42AB-1204-AC94EA1195D9}"/>
              </a:ext>
            </a:extLst>
          </p:cNvPr>
          <p:cNvSpPr>
            <a:spLocks noGrp="1"/>
          </p:cNvSpPr>
          <p:nvPr>
            <p:ph type="title"/>
          </p:nvPr>
        </p:nvSpPr>
        <p:spPr/>
        <p:txBody>
          <a:bodyPr/>
          <a:lstStyle/>
          <a:p>
            <a:r>
              <a:rPr lang="en-AU" dirty="0"/>
              <a:t>Important contents of my template</a:t>
            </a:r>
          </a:p>
        </p:txBody>
      </p:sp>
      <p:sp>
        <p:nvSpPr>
          <p:cNvPr id="3" name="Content Placeholder 2">
            <a:extLst>
              <a:ext uri="{FF2B5EF4-FFF2-40B4-BE49-F238E27FC236}">
                <a16:creationId xmlns:a16="http://schemas.microsoft.com/office/drawing/2014/main" id="{D260EAC2-D95D-D5C0-681A-485C3C2F83B4}"/>
              </a:ext>
            </a:extLst>
          </p:cNvPr>
          <p:cNvSpPr>
            <a:spLocks noGrp="1"/>
          </p:cNvSpPr>
          <p:nvPr>
            <p:ph idx="1"/>
          </p:nvPr>
        </p:nvSpPr>
        <p:spPr/>
        <p:txBody>
          <a:bodyPr/>
          <a:lstStyle/>
          <a:p>
            <a:r>
              <a:rPr lang="en-AU" dirty="0"/>
              <a:t>Index.html – Main file that contains all the content and text of the </a:t>
            </a:r>
            <a:r>
              <a:rPr lang="en-AU" dirty="0" err="1"/>
              <a:t>Geoportfolio</a:t>
            </a:r>
            <a:r>
              <a:rPr lang="en-AU" dirty="0"/>
              <a:t>.</a:t>
            </a:r>
          </a:p>
          <a:p>
            <a:r>
              <a:rPr lang="en-AU" dirty="0"/>
              <a:t>geoportfoliocss.css – CSS file of all the CSS used to style the </a:t>
            </a:r>
            <a:r>
              <a:rPr lang="en-AU" dirty="0" err="1"/>
              <a:t>Geoportfolio</a:t>
            </a:r>
            <a:r>
              <a:rPr lang="en-AU" dirty="0"/>
              <a:t> page.</a:t>
            </a:r>
          </a:p>
          <a:p>
            <a:r>
              <a:rPr lang="en-AU" dirty="0"/>
              <a:t>Sandbox.html – Duplicate of index.html used for testing and playing around without risking damage to the index.html template. Can also be used for comparing text to see if something could work or if something doesn’t work.</a:t>
            </a:r>
          </a:p>
          <a:p>
            <a:r>
              <a:rPr lang="en-AU" dirty="0">
                <a:hlinkClick r:id="rId2"/>
              </a:rPr>
              <a:t>https://text-compare.com/</a:t>
            </a:r>
            <a:r>
              <a:rPr lang="en-AU" dirty="0"/>
              <a:t> - Use this to compare between the two HTML files: The original index.html and your modified version</a:t>
            </a:r>
          </a:p>
          <a:p>
            <a:endParaRPr lang="en-AU" dirty="0"/>
          </a:p>
          <a:p>
            <a:endParaRPr lang="en-AU" dirty="0"/>
          </a:p>
        </p:txBody>
      </p:sp>
    </p:spTree>
    <p:extLst>
      <p:ext uri="{BB962C8B-B14F-4D97-AF65-F5344CB8AC3E}">
        <p14:creationId xmlns:p14="http://schemas.microsoft.com/office/powerpoint/2010/main" val="710418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C6DFF1-5F88-17E9-C55E-EC02E9A0C874}"/>
              </a:ext>
            </a:extLst>
          </p:cNvPr>
          <p:cNvSpPr>
            <a:spLocks noGrp="1"/>
          </p:cNvSpPr>
          <p:nvPr>
            <p:ph type="title"/>
          </p:nvPr>
        </p:nvSpPr>
        <p:spPr>
          <a:xfrm>
            <a:off x="838200" y="1412488"/>
            <a:ext cx="2899189" cy="4363844"/>
          </a:xfrm>
        </p:spPr>
        <p:txBody>
          <a:bodyPr anchor="t">
            <a:normAutofit/>
          </a:bodyPr>
          <a:lstStyle/>
          <a:p>
            <a:r>
              <a:rPr lang="en-AU" sz="4000" b="1" dirty="0">
                <a:solidFill>
                  <a:srgbClr val="FFFFFF"/>
                </a:solidFill>
              </a:rPr>
              <a:t>Ctrl + F shortcuts for navigating my HTML template</a:t>
            </a:r>
          </a:p>
        </p:txBody>
      </p:sp>
      <p:sp>
        <p:nvSpPr>
          <p:cNvPr id="3" name="Content Placeholder 2">
            <a:extLst>
              <a:ext uri="{FF2B5EF4-FFF2-40B4-BE49-F238E27FC236}">
                <a16:creationId xmlns:a16="http://schemas.microsoft.com/office/drawing/2014/main" id="{DD1AE2C5-BDBF-2C21-4274-763DDDCDD282}"/>
              </a:ext>
            </a:extLst>
          </p:cNvPr>
          <p:cNvSpPr>
            <a:spLocks noGrp="1"/>
          </p:cNvSpPr>
          <p:nvPr>
            <p:ph sz="half" idx="1"/>
          </p:nvPr>
        </p:nvSpPr>
        <p:spPr>
          <a:xfrm>
            <a:off x="4059051" y="763096"/>
            <a:ext cx="4070820" cy="6032409"/>
          </a:xfrm>
        </p:spPr>
        <p:txBody>
          <a:bodyPr>
            <a:normAutofit lnSpcReduction="10000"/>
          </a:bodyPr>
          <a:lstStyle/>
          <a:p>
            <a:r>
              <a:rPr lang="en-AU" sz="2000" dirty="0"/>
              <a:t>#CSS# - I provided a sample CSS file but if you want to use your own one, you will need to change the CSS name to the one of your new CSS file</a:t>
            </a:r>
          </a:p>
          <a:p>
            <a:r>
              <a:rPr lang="en-AU" sz="2000" dirty="0"/>
              <a:t>#FAVICON# - To change the picture of the tab image</a:t>
            </a:r>
          </a:p>
          <a:p>
            <a:r>
              <a:rPr lang="en-AU" sz="2000" dirty="0"/>
              <a:t>#NAME# - Change the name to YOUR name</a:t>
            </a:r>
          </a:p>
          <a:p>
            <a:r>
              <a:rPr lang="en-AU" sz="2000" dirty="0"/>
              <a:t>#LINKEDIN# - Change the link to one of YOUR LinkedIn profile</a:t>
            </a:r>
          </a:p>
          <a:p>
            <a:r>
              <a:rPr lang="en-AU" sz="2000" dirty="0"/>
              <a:t>#INTROHEADING# - Change intro heading bar text here</a:t>
            </a:r>
          </a:p>
          <a:p>
            <a:r>
              <a:rPr lang="en-AU" sz="2000" dirty="0"/>
              <a:t>#SELFPORTRAIT# - Change to be your picture</a:t>
            </a:r>
          </a:p>
          <a:p>
            <a:r>
              <a:rPr lang="en-AU" sz="2000" dirty="0"/>
              <a:t>#SUBJECT# - Change text to fit your subject and information.</a:t>
            </a:r>
          </a:p>
          <a:p>
            <a:endParaRPr lang="en-AU" sz="2000" dirty="0"/>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580A229-D77A-051C-7CAF-F9E3563F475B}"/>
              </a:ext>
            </a:extLst>
          </p:cNvPr>
          <p:cNvSpPr>
            <a:spLocks noGrp="1"/>
          </p:cNvSpPr>
          <p:nvPr>
            <p:ph sz="half" idx="2"/>
          </p:nvPr>
        </p:nvSpPr>
        <p:spPr>
          <a:xfrm>
            <a:off x="8190129" y="763096"/>
            <a:ext cx="3854949" cy="6032409"/>
          </a:xfrm>
        </p:spPr>
        <p:txBody>
          <a:bodyPr>
            <a:normAutofit lnSpcReduction="10000"/>
          </a:bodyPr>
          <a:lstStyle/>
          <a:p>
            <a:r>
              <a:rPr lang="en-AU" sz="2000" dirty="0"/>
              <a:t>#PICTURE# - Change to a picture of your assignment or company logo. Will be outlined in the comment</a:t>
            </a:r>
          </a:p>
          <a:p>
            <a:r>
              <a:rPr lang="en-AU" sz="2000" dirty="0"/>
              <a:t>#COMPANY# - Change the company name to one you worked at</a:t>
            </a:r>
          </a:p>
          <a:p>
            <a:r>
              <a:rPr lang="en-AU" sz="2000" dirty="0"/>
              <a:t>#JOB# - Change the position to one you worked at</a:t>
            </a:r>
          </a:p>
          <a:p>
            <a:r>
              <a:rPr lang="en-AU" sz="2000" dirty="0"/>
              <a:t>#SKILLS# - Change the skills you have.</a:t>
            </a:r>
          </a:p>
          <a:p>
            <a:r>
              <a:rPr lang="en-AU" sz="2000" dirty="0"/>
              <a:t>#CREDITS# - Change the credits and attribution based on your own personal use.</a:t>
            </a:r>
          </a:p>
          <a:p>
            <a:r>
              <a:rPr lang="en-AU" sz="2000" dirty="0"/>
              <a:t>#COMPINFO# - Change compilation information based on your own personal use.</a:t>
            </a:r>
          </a:p>
          <a:p>
            <a:r>
              <a:rPr lang="en-AU" sz="2000" dirty="0"/>
              <a:t>#FOOTER# - Change footer information</a:t>
            </a:r>
          </a:p>
        </p:txBody>
      </p:sp>
      <p:sp>
        <p:nvSpPr>
          <p:cNvPr id="6" name="TextBox 5">
            <a:extLst>
              <a:ext uri="{FF2B5EF4-FFF2-40B4-BE49-F238E27FC236}">
                <a16:creationId xmlns:a16="http://schemas.microsoft.com/office/drawing/2014/main" id="{7989C9B6-CAE8-7493-FCA5-6FBC8C1D9456}"/>
              </a:ext>
            </a:extLst>
          </p:cNvPr>
          <p:cNvSpPr txBox="1"/>
          <p:nvPr/>
        </p:nvSpPr>
        <p:spPr>
          <a:xfrm>
            <a:off x="4453587" y="249980"/>
            <a:ext cx="7195711" cy="646331"/>
          </a:xfrm>
          <a:prstGeom prst="rect">
            <a:avLst/>
          </a:prstGeom>
          <a:noFill/>
        </p:spPr>
        <p:txBody>
          <a:bodyPr wrap="square" rtlCol="0">
            <a:spAutoFit/>
          </a:bodyPr>
          <a:lstStyle/>
          <a:p>
            <a:r>
              <a:rPr lang="en-AU" sz="1800" dirty="0"/>
              <a:t>To jump through all of them, they will all be marked #ID#.</a:t>
            </a:r>
          </a:p>
          <a:p>
            <a:endParaRPr lang="en-AU" dirty="0"/>
          </a:p>
        </p:txBody>
      </p:sp>
    </p:spTree>
    <p:extLst>
      <p:ext uri="{BB962C8B-B14F-4D97-AF65-F5344CB8AC3E}">
        <p14:creationId xmlns:p14="http://schemas.microsoft.com/office/powerpoint/2010/main" val="2793489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B4F4-A367-70DF-6786-37CCE955C9FD}"/>
              </a:ext>
            </a:extLst>
          </p:cNvPr>
          <p:cNvSpPr>
            <a:spLocks noGrp="1"/>
          </p:cNvSpPr>
          <p:nvPr>
            <p:ph type="title"/>
          </p:nvPr>
        </p:nvSpPr>
        <p:spPr/>
        <p:txBody>
          <a:bodyPr/>
          <a:lstStyle/>
          <a:p>
            <a:r>
              <a:rPr lang="en-AU" dirty="0"/>
              <a:t>Job opportunity</a:t>
            </a:r>
            <a:endParaRPr lang="en-US" dirty="0"/>
          </a:p>
        </p:txBody>
      </p:sp>
      <p:sp>
        <p:nvSpPr>
          <p:cNvPr id="3" name="Content Placeholder 2">
            <a:extLst>
              <a:ext uri="{FF2B5EF4-FFF2-40B4-BE49-F238E27FC236}">
                <a16:creationId xmlns:a16="http://schemas.microsoft.com/office/drawing/2014/main" id="{AA696E9D-006C-62B6-DF51-E270F7A1A591}"/>
              </a:ext>
            </a:extLst>
          </p:cNvPr>
          <p:cNvSpPr>
            <a:spLocks noGrp="1"/>
          </p:cNvSpPr>
          <p:nvPr>
            <p:ph idx="1"/>
          </p:nvPr>
        </p:nvSpPr>
        <p:spPr/>
        <p:txBody>
          <a:bodyPr>
            <a:normAutofit fontScale="77500" lnSpcReduction="20000"/>
          </a:bodyPr>
          <a:lstStyle/>
          <a:p>
            <a:pPr marL="0" indent="0" algn="l">
              <a:buNone/>
            </a:pPr>
            <a:r>
              <a:rPr lang="en-US" b="0" i="0" dirty="0">
                <a:solidFill>
                  <a:srgbClr val="242424"/>
                </a:solidFill>
                <a:effectLst/>
                <a:latin typeface="Segoe UI" panose="020B0502040204020203" pitchFamily="34" charset="0"/>
              </a:rPr>
              <a:t>Please let your students know that if they're passionate about GIS work, we'd love to meet them. We've got casual roles available and the potential for full-time positions down the line.</a:t>
            </a:r>
          </a:p>
          <a:p>
            <a:pPr marL="0" indent="0" algn="l">
              <a:buNone/>
            </a:pPr>
            <a:r>
              <a:rPr lang="en-US" b="0" i="0" dirty="0">
                <a:solidFill>
                  <a:srgbClr val="242424"/>
                </a:solidFill>
                <a:effectLst/>
                <a:latin typeface="Segoe UI" panose="020B0502040204020203" pitchFamily="34" charset="0"/>
              </a:rPr>
              <a:t> </a:t>
            </a:r>
          </a:p>
          <a:p>
            <a:pPr marL="0" indent="0" algn="l">
              <a:buNone/>
            </a:pPr>
            <a:r>
              <a:rPr lang="en-US" b="0" i="0" dirty="0">
                <a:solidFill>
                  <a:srgbClr val="242424"/>
                </a:solidFill>
                <a:effectLst/>
                <a:latin typeface="Segoe UI" panose="020B0502040204020203" pitchFamily="34" charset="0"/>
              </a:rPr>
              <a:t>For more information they are more than welcome to get in contact with me:</a:t>
            </a:r>
          </a:p>
          <a:p>
            <a:pPr marL="0" indent="0" algn="l">
              <a:buNone/>
            </a:pPr>
            <a:r>
              <a:rPr lang="en-US" b="0" i="0" u="sng" dirty="0">
                <a:solidFill>
                  <a:srgbClr val="0563C1"/>
                </a:solidFill>
                <a:effectLst/>
                <a:latin typeface="Segoe UI" panose="020B0502040204020203" pitchFamily="34" charset="0"/>
                <a:hlinkClick r:id="rId2"/>
              </a:rPr>
              <a:t>Alex.pavis@tetratech.com</a:t>
            </a:r>
            <a:endParaRPr lang="en-US" b="0" i="0" dirty="0">
              <a:solidFill>
                <a:srgbClr val="242424"/>
              </a:solidFill>
              <a:effectLst/>
              <a:latin typeface="Segoe UI" panose="020B0502040204020203" pitchFamily="34" charset="0"/>
            </a:endParaRPr>
          </a:p>
          <a:p>
            <a:pPr marL="0" indent="0" algn="l">
              <a:buNone/>
            </a:pPr>
            <a:r>
              <a:rPr lang="en-US" b="0" i="0" u="sng" dirty="0">
                <a:solidFill>
                  <a:srgbClr val="0563C1"/>
                </a:solidFill>
                <a:effectLst/>
                <a:latin typeface="Segoe UI" panose="020B0502040204020203" pitchFamily="34" charset="0"/>
                <a:hlinkClick r:id="rId3" tooltip="Original URL: https://www.linkedin.com/in/alex-pavis-34247123b/. Click or tap if you trust this link."/>
              </a:rPr>
              <a:t>Alex Pavis | LinkedIn</a:t>
            </a:r>
            <a:endParaRPr lang="en-US" b="0" i="0" u="sng" dirty="0">
              <a:solidFill>
                <a:srgbClr val="0563C1"/>
              </a:solidFill>
              <a:effectLst/>
              <a:latin typeface="Segoe UI" panose="020B0502040204020203" pitchFamily="34" charset="0"/>
            </a:endParaRPr>
          </a:p>
          <a:p>
            <a:pPr marL="0" indent="0" algn="l">
              <a:buNone/>
            </a:pPr>
            <a:endParaRPr lang="en-US" b="0" i="0" dirty="0">
              <a:solidFill>
                <a:srgbClr val="242424"/>
              </a:solidFill>
              <a:effectLst/>
              <a:latin typeface="Segoe UI" panose="020B0502040204020203" pitchFamily="34" charset="0"/>
            </a:endParaRPr>
          </a:p>
          <a:p>
            <a:pPr marL="0" indent="0" algn="l">
              <a:buNone/>
            </a:pPr>
            <a:r>
              <a:rPr lang="en-US" b="0" i="1" dirty="0">
                <a:solidFill>
                  <a:srgbClr val="242424"/>
                </a:solidFill>
                <a:effectLst/>
                <a:latin typeface="Calibri" panose="020F0502020204030204" pitchFamily="34" charset="0"/>
              </a:rPr>
              <a:t>Or our GIS lead Grant Young:</a:t>
            </a:r>
            <a:endParaRPr lang="en-US" b="0" i="0" dirty="0">
              <a:solidFill>
                <a:srgbClr val="242424"/>
              </a:solidFill>
              <a:effectLst/>
              <a:latin typeface="Segoe UI" panose="020B0502040204020203" pitchFamily="34" charset="0"/>
            </a:endParaRPr>
          </a:p>
          <a:p>
            <a:pPr marL="0" indent="0" algn="l">
              <a:buNone/>
            </a:pPr>
            <a:r>
              <a:rPr lang="en-US" b="0" i="0" u="sng" dirty="0">
                <a:solidFill>
                  <a:srgbClr val="0563C1"/>
                </a:solidFill>
                <a:effectLst/>
                <a:latin typeface="Segoe UI" panose="020B0502040204020203" pitchFamily="34" charset="0"/>
                <a:hlinkClick r:id="rId4"/>
              </a:rPr>
              <a:t>Grant.young@tetratech.com</a:t>
            </a:r>
            <a:endParaRPr lang="en-US" b="0" i="0" dirty="0">
              <a:solidFill>
                <a:srgbClr val="242424"/>
              </a:solidFill>
              <a:effectLst/>
              <a:latin typeface="Segoe UI" panose="020B0502040204020203" pitchFamily="34" charset="0"/>
            </a:endParaRPr>
          </a:p>
          <a:p>
            <a:pPr marL="0" indent="0" algn="l">
              <a:buNone/>
            </a:pPr>
            <a:r>
              <a:rPr lang="en-US" b="0" i="0" u="sng" dirty="0">
                <a:solidFill>
                  <a:srgbClr val="0563C1"/>
                </a:solidFill>
                <a:effectLst/>
                <a:latin typeface="Segoe UI" panose="020B0502040204020203" pitchFamily="34" charset="0"/>
                <a:hlinkClick r:id="rId5" tooltip="Original URL: https://www.linkedin.com/in/grant-young-39a59928/. Click or tap if you trust this link."/>
              </a:rPr>
              <a:t>Grant Young | LinkedIn</a:t>
            </a:r>
            <a:endParaRPr lang="en-US" b="0" i="0" dirty="0">
              <a:solidFill>
                <a:srgbClr val="242424"/>
              </a:solidFill>
              <a:effectLst/>
              <a:latin typeface="Segoe UI" panose="020B0502040204020203" pitchFamily="34" charset="0"/>
            </a:endParaRPr>
          </a:p>
          <a:p>
            <a:pPr marL="0" indent="0" algn="l">
              <a:buNone/>
            </a:pPr>
            <a:r>
              <a:rPr lang="en-US" b="0" i="0" dirty="0">
                <a:solidFill>
                  <a:srgbClr val="242424"/>
                </a:solidFill>
                <a:effectLst/>
                <a:latin typeface="Segoe UI" panose="020B0502040204020203" pitchFamily="34" charset="0"/>
              </a:rPr>
              <a:t>Ph: 0409174108</a:t>
            </a:r>
          </a:p>
          <a:p>
            <a:pPr marL="0" indent="0" algn="l">
              <a:buNone/>
            </a:pPr>
            <a:r>
              <a:rPr lang="en-US" sz="1800" b="0" i="0" dirty="0">
                <a:solidFill>
                  <a:srgbClr val="242424"/>
                </a:solidFill>
                <a:effectLst/>
                <a:latin typeface="Calibri" panose="020F0502020204030204" pitchFamily="34" charset="0"/>
              </a:rPr>
              <a:t> </a:t>
            </a:r>
          </a:p>
          <a:p>
            <a:endParaRPr lang="en-US" dirty="0"/>
          </a:p>
        </p:txBody>
      </p:sp>
    </p:spTree>
    <p:extLst>
      <p:ext uri="{BB962C8B-B14F-4D97-AF65-F5344CB8AC3E}">
        <p14:creationId xmlns:p14="http://schemas.microsoft.com/office/powerpoint/2010/main" val="116340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C6DFF1-5F88-17E9-C55E-EC02E9A0C874}"/>
              </a:ext>
            </a:extLst>
          </p:cNvPr>
          <p:cNvSpPr>
            <a:spLocks noGrp="1"/>
          </p:cNvSpPr>
          <p:nvPr>
            <p:ph type="title"/>
          </p:nvPr>
        </p:nvSpPr>
        <p:spPr>
          <a:xfrm>
            <a:off x="838200" y="1412488"/>
            <a:ext cx="2899189" cy="4363844"/>
          </a:xfrm>
        </p:spPr>
        <p:txBody>
          <a:bodyPr anchor="t">
            <a:normAutofit/>
          </a:bodyPr>
          <a:lstStyle/>
          <a:p>
            <a:r>
              <a:rPr lang="en-AU" sz="4000" b="1" dirty="0">
                <a:solidFill>
                  <a:srgbClr val="FFFFFF"/>
                </a:solidFill>
              </a:rPr>
              <a:t>Ctrl + F shortcuts for navigating my CSS template</a:t>
            </a:r>
          </a:p>
        </p:txBody>
      </p:sp>
      <p:sp>
        <p:nvSpPr>
          <p:cNvPr id="3" name="Content Placeholder 2">
            <a:extLst>
              <a:ext uri="{FF2B5EF4-FFF2-40B4-BE49-F238E27FC236}">
                <a16:creationId xmlns:a16="http://schemas.microsoft.com/office/drawing/2014/main" id="{DD1AE2C5-BDBF-2C21-4274-763DDDCDD282}"/>
              </a:ext>
            </a:extLst>
          </p:cNvPr>
          <p:cNvSpPr>
            <a:spLocks noGrp="1"/>
          </p:cNvSpPr>
          <p:nvPr>
            <p:ph sz="half" idx="1"/>
          </p:nvPr>
        </p:nvSpPr>
        <p:spPr>
          <a:xfrm>
            <a:off x="4059051" y="763096"/>
            <a:ext cx="4070820" cy="6032409"/>
          </a:xfrm>
        </p:spPr>
        <p:txBody>
          <a:bodyPr>
            <a:normAutofit/>
          </a:bodyPr>
          <a:lstStyle/>
          <a:p>
            <a:r>
              <a:rPr lang="en-AU" sz="2000" dirty="0"/>
              <a:t>#START DNT# - Start of the DO NOT TOUCH (DNT) part of my CSS. Mostly a formality but modifying the CSS in this section may (likely) affect the display of your </a:t>
            </a:r>
            <a:r>
              <a:rPr lang="en-AU" sz="2000" dirty="0" err="1"/>
              <a:t>Geoportfolio</a:t>
            </a:r>
            <a:r>
              <a:rPr lang="en-AU" sz="2000" dirty="0"/>
              <a:t>.</a:t>
            </a:r>
          </a:p>
          <a:p>
            <a:r>
              <a:rPr lang="en-AU" sz="2000" dirty="0"/>
              <a:t>#END DNT# - End of the DO NOT TOUCH (DNT) part of my CSS. Mostly a formality but modifying the CSS in this section may (likely) affect the display of your </a:t>
            </a:r>
            <a:r>
              <a:rPr lang="en-AU" sz="2000" dirty="0" err="1"/>
              <a:t>Geoportfolio</a:t>
            </a:r>
            <a:r>
              <a:rPr lang="en-AU" sz="2000" dirty="0"/>
              <a:t>.</a:t>
            </a:r>
          </a:p>
          <a:p>
            <a:r>
              <a:rPr lang="en-AU" sz="2000" dirty="0"/>
              <a:t>#COLOR# - Change the colour of the header at the top of the page.</a:t>
            </a:r>
          </a:p>
          <a:p>
            <a:r>
              <a:rPr lang="en-AU" sz="2000" dirty="0"/>
              <a:t>#FONT# - Changes the font of EVERYTHING.</a:t>
            </a:r>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580A229-D77A-051C-7CAF-F9E3563F475B}"/>
              </a:ext>
            </a:extLst>
          </p:cNvPr>
          <p:cNvSpPr>
            <a:spLocks noGrp="1"/>
          </p:cNvSpPr>
          <p:nvPr>
            <p:ph sz="half" idx="2"/>
          </p:nvPr>
        </p:nvSpPr>
        <p:spPr>
          <a:xfrm>
            <a:off x="8190129" y="763096"/>
            <a:ext cx="3854949" cy="6032409"/>
          </a:xfrm>
        </p:spPr>
        <p:txBody>
          <a:bodyPr>
            <a:normAutofit/>
          </a:bodyPr>
          <a:lstStyle/>
          <a:p>
            <a:r>
              <a:rPr lang="en-AU" sz="2000" dirty="0"/>
              <a:t>#LANDSCAPE# - Class used to assign to all sizes of landscape images</a:t>
            </a:r>
          </a:p>
          <a:p>
            <a:r>
              <a:rPr lang="en-AU" sz="2000" dirty="0"/>
              <a:t>#PORTRAIT# - Class used to assign to all sizes of portrait images</a:t>
            </a:r>
          </a:p>
        </p:txBody>
      </p:sp>
      <p:sp>
        <p:nvSpPr>
          <p:cNvPr id="6" name="TextBox 5">
            <a:extLst>
              <a:ext uri="{FF2B5EF4-FFF2-40B4-BE49-F238E27FC236}">
                <a16:creationId xmlns:a16="http://schemas.microsoft.com/office/drawing/2014/main" id="{7989C9B6-CAE8-7493-FCA5-6FBC8C1D9456}"/>
              </a:ext>
            </a:extLst>
          </p:cNvPr>
          <p:cNvSpPr txBox="1"/>
          <p:nvPr/>
        </p:nvSpPr>
        <p:spPr>
          <a:xfrm>
            <a:off x="4453587" y="203326"/>
            <a:ext cx="7195711" cy="646331"/>
          </a:xfrm>
          <a:prstGeom prst="rect">
            <a:avLst/>
          </a:prstGeom>
          <a:noFill/>
        </p:spPr>
        <p:txBody>
          <a:bodyPr wrap="square" rtlCol="0">
            <a:spAutoFit/>
          </a:bodyPr>
          <a:lstStyle/>
          <a:p>
            <a:r>
              <a:rPr lang="en-AU" sz="1800" dirty="0"/>
              <a:t>To jump through all of them, they will all be marked #ID#.</a:t>
            </a:r>
          </a:p>
          <a:p>
            <a:endParaRPr lang="en-AU" dirty="0"/>
          </a:p>
        </p:txBody>
      </p:sp>
    </p:spTree>
    <p:extLst>
      <p:ext uri="{BB962C8B-B14F-4D97-AF65-F5344CB8AC3E}">
        <p14:creationId xmlns:p14="http://schemas.microsoft.com/office/powerpoint/2010/main" val="3666801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038C-9EA9-E709-8EA8-A3EC6A5DCABC}"/>
              </a:ext>
            </a:extLst>
          </p:cNvPr>
          <p:cNvSpPr>
            <a:spLocks noGrp="1"/>
          </p:cNvSpPr>
          <p:nvPr>
            <p:ph type="title"/>
          </p:nvPr>
        </p:nvSpPr>
        <p:spPr/>
        <p:txBody>
          <a:bodyPr/>
          <a:lstStyle/>
          <a:p>
            <a:r>
              <a:rPr lang="en-AU" dirty="0"/>
              <a:t>Useful HTML notes</a:t>
            </a:r>
          </a:p>
        </p:txBody>
      </p:sp>
      <p:sp>
        <p:nvSpPr>
          <p:cNvPr id="3" name="Content Placeholder 2">
            <a:extLst>
              <a:ext uri="{FF2B5EF4-FFF2-40B4-BE49-F238E27FC236}">
                <a16:creationId xmlns:a16="http://schemas.microsoft.com/office/drawing/2014/main" id="{EDEF2603-735F-8559-2488-D143E425FB06}"/>
              </a:ext>
            </a:extLst>
          </p:cNvPr>
          <p:cNvSpPr>
            <a:spLocks noGrp="1"/>
          </p:cNvSpPr>
          <p:nvPr>
            <p:ph idx="1"/>
          </p:nvPr>
        </p:nvSpPr>
        <p:spPr/>
        <p:txBody>
          <a:bodyPr>
            <a:normAutofit fontScale="92500" lnSpcReduction="10000"/>
          </a:bodyPr>
          <a:lstStyle/>
          <a:p>
            <a:r>
              <a:rPr lang="en-AU" dirty="0"/>
              <a:t>White text indicates that it will be text that shows on the page</a:t>
            </a:r>
          </a:p>
          <a:p>
            <a:r>
              <a:rPr lang="en-AU" dirty="0"/>
              <a:t>&lt;!-- Comment --&gt; - Text between &lt;!--  --&gt; will be recognised as a comment. Very good for leaving notes on your work.</a:t>
            </a:r>
          </a:p>
          <a:p>
            <a:r>
              <a:rPr lang="en-AU" dirty="0"/>
              <a:t>&lt;p&gt;Paragraph text&lt;/p&gt; - Creates a new paragraph.</a:t>
            </a:r>
          </a:p>
          <a:p>
            <a:r>
              <a:rPr lang="en-AU" dirty="0"/>
              <a:t>&lt;</a:t>
            </a:r>
            <a:r>
              <a:rPr lang="en-AU" dirty="0" err="1"/>
              <a:t>br</a:t>
            </a:r>
            <a:r>
              <a:rPr lang="en-AU" dirty="0"/>
              <a:t>&gt; - </a:t>
            </a:r>
            <a:r>
              <a:rPr lang="en-AU" dirty="0" err="1"/>
              <a:t>Breakline</a:t>
            </a:r>
            <a:r>
              <a:rPr lang="en-AU" dirty="0"/>
              <a:t> that puts the next text onto a new line. However, there is no spacing unlike a paragraph’s text.</a:t>
            </a:r>
          </a:p>
          <a:p>
            <a:r>
              <a:rPr lang="en-AU" dirty="0"/>
              <a:t>&lt;div class=“class” id=“id”&gt;&lt;/div&gt; - Creates a container. Contents of the container is based on the text and images inside and the size and specifications is based on the CSS applied to the class and ID.</a:t>
            </a:r>
          </a:p>
          <a:p>
            <a:r>
              <a:rPr lang="en-AU" dirty="0"/>
              <a:t>&lt;</a:t>
            </a:r>
            <a:r>
              <a:rPr lang="en-AU" dirty="0" err="1"/>
              <a:t>img</a:t>
            </a:r>
            <a:r>
              <a:rPr lang="en-AU" dirty="0"/>
              <a:t> </a:t>
            </a:r>
            <a:r>
              <a:rPr lang="en-AU" dirty="0" err="1"/>
              <a:t>src</a:t>
            </a:r>
            <a:r>
              <a:rPr lang="en-AU" dirty="0"/>
              <a:t>="self-portrait.jpg" class="self-portrait"&gt; - Inserts an image of the file self-portrait.jpg with specifications of the class self-portrait on the CSS.</a:t>
            </a:r>
          </a:p>
          <a:p>
            <a:endParaRPr lang="en-AU" dirty="0"/>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417023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2B2C-4D23-44EE-5225-8167E75B2E40}"/>
              </a:ext>
            </a:extLst>
          </p:cNvPr>
          <p:cNvSpPr>
            <a:spLocks noGrp="1"/>
          </p:cNvSpPr>
          <p:nvPr>
            <p:ph type="title"/>
          </p:nvPr>
        </p:nvSpPr>
        <p:spPr/>
        <p:txBody>
          <a:bodyPr/>
          <a:lstStyle/>
          <a:p>
            <a:r>
              <a:rPr lang="en-AU" dirty="0"/>
              <a:t>Useful CSS</a:t>
            </a:r>
          </a:p>
        </p:txBody>
      </p:sp>
      <p:sp>
        <p:nvSpPr>
          <p:cNvPr id="3" name="Content Placeholder 2">
            <a:extLst>
              <a:ext uri="{FF2B5EF4-FFF2-40B4-BE49-F238E27FC236}">
                <a16:creationId xmlns:a16="http://schemas.microsoft.com/office/drawing/2014/main" id="{772A9E3C-FE35-5A42-AD3B-666E712E68DB}"/>
              </a:ext>
            </a:extLst>
          </p:cNvPr>
          <p:cNvSpPr>
            <a:spLocks noGrp="1"/>
          </p:cNvSpPr>
          <p:nvPr>
            <p:ph idx="1"/>
          </p:nvPr>
        </p:nvSpPr>
        <p:spPr/>
        <p:txBody>
          <a:bodyPr>
            <a:normAutofit lnSpcReduction="10000"/>
          </a:bodyPr>
          <a:lstStyle/>
          <a:p>
            <a:pPr marL="0" indent="0">
              <a:buNone/>
            </a:pPr>
            <a:r>
              <a:rPr lang="en-AU" dirty="0"/>
              <a:t>Do NOT forget to end lines on CSS with a semi-colon (;) as seen in the sample code.</a:t>
            </a:r>
          </a:p>
          <a:p>
            <a:r>
              <a:rPr lang="en-AU" dirty="0"/>
              <a:t>/* Comment */ - Text between /* */ will be counted as a comment. Very good for leaving notes on your work</a:t>
            </a:r>
          </a:p>
          <a:p>
            <a:r>
              <a:rPr lang="en-AU" dirty="0"/>
              <a:t>#id – ID for CSS but can only be applied to ONE object e.g. a div/box.</a:t>
            </a:r>
          </a:p>
          <a:p>
            <a:r>
              <a:rPr lang="en-AU" dirty="0"/>
              <a:t>.class – Same as an ID but can be applied to MULTIPLE objects.</a:t>
            </a:r>
          </a:p>
          <a:p>
            <a:r>
              <a:rPr lang="en-AU" dirty="0"/>
              <a:t>Z-index: Similar to the “Send backwards” and “Bring forward” with images on Word/PowerPoint. Positive numbers will bring objects forward/on top while negative numbers will bring objects lower e.g. z-index: -1;</a:t>
            </a:r>
          </a:p>
          <a:p>
            <a:endParaRPr lang="en-AU" dirty="0"/>
          </a:p>
          <a:p>
            <a:endParaRPr lang="en-AU" dirty="0"/>
          </a:p>
        </p:txBody>
      </p:sp>
    </p:spTree>
    <p:extLst>
      <p:ext uri="{BB962C8B-B14F-4D97-AF65-F5344CB8AC3E}">
        <p14:creationId xmlns:p14="http://schemas.microsoft.com/office/powerpoint/2010/main" val="299620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9081-9847-1A7F-3A4E-BBA28CCC6946}"/>
              </a:ext>
            </a:extLst>
          </p:cNvPr>
          <p:cNvSpPr>
            <a:spLocks noGrp="1"/>
          </p:cNvSpPr>
          <p:nvPr>
            <p:ph type="title"/>
          </p:nvPr>
        </p:nvSpPr>
        <p:spPr/>
        <p:txBody>
          <a:bodyPr/>
          <a:lstStyle/>
          <a:p>
            <a:r>
              <a:rPr lang="en-AU" dirty="0"/>
              <a:t>Tips from personal experience</a:t>
            </a:r>
            <a:endParaRPr lang="en-US" dirty="0"/>
          </a:p>
        </p:txBody>
      </p:sp>
      <p:sp>
        <p:nvSpPr>
          <p:cNvPr id="3" name="Content Placeholder 2">
            <a:extLst>
              <a:ext uri="{FF2B5EF4-FFF2-40B4-BE49-F238E27FC236}">
                <a16:creationId xmlns:a16="http://schemas.microsoft.com/office/drawing/2014/main" id="{08CF8410-DC0A-D01B-9A6A-F2B81C8C2248}"/>
              </a:ext>
            </a:extLst>
          </p:cNvPr>
          <p:cNvSpPr>
            <a:spLocks noGrp="1"/>
          </p:cNvSpPr>
          <p:nvPr>
            <p:ph idx="1"/>
          </p:nvPr>
        </p:nvSpPr>
        <p:spPr>
          <a:xfrm>
            <a:off x="838200" y="1457325"/>
            <a:ext cx="10515600" cy="5238750"/>
          </a:xfrm>
        </p:spPr>
        <p:txBody>
          <a:bodyPr>
            <a:normAutofit fontScale="92500" lnSpcReduction="10000"/>
          </a:bodyPr>
          <a:lstStyle/>
          <a:p>
            <a:r>
              <a:rPr lang="en-AU" dirty="0"/>
              <a:t>When naming classes and IDs, create something unique and easy to remember. Naming it something basic (e.g. box) will make ALL contents with a class of box be affected. Naming it something too long (e.g. landscape images for only Applied Geospatial Techniques) will be a chore to type.</a:t>
            </a:r>
          </a:p>
          <a:p>
            <a:r>
              <a:rPr lang="en-AU" dirty="0"/>
              <a:t>Comment, </a:t>
            </a:r>
            <a:r>
              <a:rPr lang="en-AU" b="1" dirty="0"/>
              <a:t>Comment, COMMENT!</a:t>
            </a:r>
            <a:r>
              <a:rPr lang="en-AU" dirty="0"/>
              <a:t> Leave comments on your code so you know what each code does. This will be helpful in case you need to make a change.</a:t>
            </a:r>
          </a:p>
          <a:p>
            <a:r>
              <a:rPr lang="en-AU" dirty="0"/>
              <a:t>If certain code isn’t working, Inspect Element (Right click and press Inspect) can have the code be modified while the web page is open as seen in the next slide)</a:t>
            </a:r>
          </a:p>
          <a:p>
            <a:r>
              <a:rPr lang="en-AU" dirty="0"/>
              <a:t>Alternatively, create a new HTML document and play around with just the code causing issues there. That can isolate the issue while not having to worry about other parts of your webpage.</a:t>
            </a:r>
            <a:endParaRPr lang="en-US" dirty="0"/>
          </a:p>
        </p:txBody>
      </p:sp>
    </p:spTree>
    <p:extLst>
      <p:ext uri="{BB962C8B-B14F-4D97-AF65-F5344CB8AC3E}">
        <p14:creationId xmlns:p14="http://schemas.microsoft.com/office/powerpoint/2010/main" val="3062219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4B877-6F95-738D-735C-E142F5BC79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9976C1-44ED-5934-023A-E47F48BCBAC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F0D5691-F231-100C-1451-D73428127B2C}"/>
              </a:ext>
            </a:extLst>
          </p:cNvPr>
          <p:cNvPicPr>
            <a:picLocks noChangeAspect="1"/>
          </p:cNvPicPr>
          <p:nvPr/>
        </p:nvPicPr>
        <p:blipFill>
          <a:blip r:embed="rId2"/>
          <a:stretch>
            <a:fillRect/>
          </a:stretch>
        </p:blipFill>
        <p:spPr>
          <a:xfrm>
            <a:off x="322832" y="951721"/>
            <a:ext cx="11203619" cy="5225242"/>
          </a:xfrm>
          <a:prstGeom prst="rect">
            <a:avLst/>
          </a:prstGeom>
        </p:spPr>
      </p:pic>
    </p:spTree>
    <p:extLst>
      <p:ext uri="{BB962C8B-B14F-4D97-AF65-F5344CB8AC3E}">
        <p14:creationId xmlns:p14="http://schemas.microsoft.com/office/powerpoint/2010/main" val="2705188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25355-D169-EF44-01E8-327722177044}"/>
              </a:ext>
            </a:extLst>
          </p:cNvPr>
          <p:cNvSpPr>
            <a:spLocks noGrp="1"/>
          </p:cNvSpPr>
          <p:nvPr>
            <p:ph type="title"/>
          </p:nvPr>
        </p:nvSpPr>
        <p:spPr>
          <a:xfrm>
            <a:off x="876692" y="741391"/>
            <a:ext cx="5479719" cy="1616203"/>
          </a:xfrm>
        </p:spPr>
        <p:txBody>
          <a:bodyPr anchor="b">
            <a:normAutofit/>
          </a:bodyPr>
          <a:lstStyle/>
          <a:p>
            <a:r>
              <a:rPr lang="en-AU" sz="3200"/>
              <a:t>Good websites</a:t>
            </a:r>
          </a:p>
        </p:txBody>
      </p:sp>
      <p:sp>
        <p:nvSpPr>
          <p:cNvPr id="3" name="Content Placeholder 2">
            <a:extLst>
              <a:ext uri="{FF2B5EF4-FFF2-40B4-BE49-F238E27FC236}">
                <a16:creationId xmlns:a16="http://schemas.microsoft.com/office/drawing/2014/main" id="{14A0224D-8D29-8B57-4CD4-81BBD3932637}"/>
              </a:ext>
            </a:extLst>
          </p:cNvPr>
          <p:cNvSpPr>
            <a:spLocks noGrp="1"/>
          </p:cNvSpPr>
          <p:nvPr>
            <p:ph idx="1"/>
          </p:nvPr>
        </p:nvSpPr>
        <p:spPr>
          <a:xfrm>
            <a:off x="876692" y="2533476"/>
            <a:ext cx="5479719" cy="3447832"/>
          </a:xfrm>
        </p:spPr>
        <p:txBody>
          <a:bodyPr anchor="t">
            <a:normAutofit/>
          </a:bodyPr>
          <a:lstStyle/>
          <a:p>
            <a:pPr marL="0" indent="0">
              <a:buNone/>
            </a:pPr>
            <a:r>
              <a:rPr lang="en-AU" sz="2000"/>
              <a:t>Flaticon: Good for obtaining vector images for icons (Account and attribution required)</a:t>
            </a:r>
          </a:p>
          <a:p>
            <a:r>
              <a:rPr lang="en-AU" sz="2000">
                <a:hlinkClick r:id="rId2"/>
              </a:rPr>
              <a:t>https://www.flaticon.com/</a:t>
            </a:r>
            <a:endParaRPr lang="en-AU" sz="2000"/>
          </a:p>
          <a:p>
            <a:pPr marL="0" indent="0">
              <a:buNone/>
            </a:pPr>
            <a:r>
              <a:rPr lang="en-AU" sz="2000"/>
              <a:t>w3schools: Good for HTML and CSS tutorials</a:t>
            </a:r>
          </a:p>
          <a:p>
            <a:r>
              <a:rPr lang="en-AU" sz="2000">
                <a:hlinkClick r:id="rId3"/>
              </a:rPr>
              <a:t>https://www.w3schools.com/</a:t>
            </a:r>
            <a:endParaRPr lang="en-AU" sz="2000"/>
          </a:p>
          <a:p>
            <a:pPr marL="0" indent="0">
              <a:buNone/>
            </a:pPr>
            <a:r>
              <a:rPr lang="en-AU" sz="2000"/>
              <a:t>Stack Overflow: Good for searching for some issues (assuming a similar problem has been encountered and that there is a helpful response).</a:t>
            </a:r>
          </a:p>
          <a:p>
            <a:r>
              <a:rPr lang="en-AU" sz="2000">
                <a:hlinkClick r:id="rId4"/>
              </a:rPr>
              <a:t>https://stackoverflow.com/</a:t>
            </a:r>
            <a:endParaRPr lang="en-AU" sz="2000"/>
          </a:p>
          <a:p>
            <a:endParaRPr lang="en-AU" sz="2000"/>
          </a:p>
          <a:p>
            <a:pPr marL="0" indent="0">
              <a:buNone/>
            </a:pPr>
            <a:endParaRPr lang="en-AU" sz="2000"/>
          </a:p>
          <a:p>
            <a:endParaRPr lang="en-AU" sz="2000"/>
          </a:p>
        </p:txBody>
      </p:sp>
      <p:pic>
        <p:nvPicPr>
          <p:cNvPr id="13" name="Picture 4" descr="Light bulb on yellow background with sketched light beams and cord">
            <a:extLst>
              <a:ext uri="{FF2B5EF4-FFF2-40B4-BE49-F238E27FC236}">
                <a16:creationId xmlns:a16="http://schemas.microsoft.com/office/drawing/2014/main" id="{AF9BA52A-A879-BE3D-16F0-3823C268D5A9}"/>
              </a:ext>
            </a:extLst>
          </p:cNvPr>
          <p:cNvPicPr>
            <a:picLocks noChangeAspect="1"/>
          </p:cNvPicPr>
          <p:nvPr/>
        </p:nvPicPr>
        <p:blipFill rotWithShape="1">
          <a:blip r:embed="rId5"/>
          <a:srcRect l="50063" r="5805"/>
          <a:stretch/>
        </p:blipFill>
        <p:spPr>
          <a:xfrm>
            <a:off x="7270812" y="10"/>
            <a:ext cx="4921187" cy="6857990"/>
          </a:xfrm>
          <a:prstGeom prst="rect">
            <a:avLst/>
          </a:prstGeom>
        </p:spPr>
      </p:pic>
      <p:grpSp>
        <p:nvGrpSpPr>
          <p:cNvPr id="14"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descr="W3Schools — Wikipédia">
            <a:extLst>
              <a:ext uri="{FF2B5EF4-FFF2-40B4-BE49-F238E27FC236}">
                <a16:creationId xmlns:a16="http://schemas.microsoft.com/office/drawing/2014/main" id="{CC0DB049-F257-40F9-CF93-5DAABFAF7B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557" y="273782"/>
            <a:ext cx="1489167" cy="13805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cons for Google Slides and Google Docs">
            <a:extLst>
              <a:ext uri="{FF2B5EF4-FFF2-40B4-BE49-F238E27FC236}">
                <a16:creationId xmlns:a16="http://schemas.microsoft.com/office/drawing/2014/main" id="{26277A7B-F0DE-D16D-5BDE-2656282202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694" y="5846074"/>
            <a:ext cx="3638877" cy="70498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esign Stack Overflow">
            <a:extLst>
              <a:ext uri="{FF2B5EF4-FFF2-40B4-BE49-F238E27FC236}">
                <a16:creationId xmlns:a16="http://schemas.microsoft.com/office/drawing/2014/main" id="{3CDF0FAE-1406-C7A8-8C5D-B36A87E2CA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8652" y="172057"/>
            <a:ext cx="4204960" cy="164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407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0A05-4713-32CE-D9F4-BBDEDB2AA6C2}"/>
              </a:ext>
            </a:extLst>
          </p:cNvPr>
          <p:cNvSpPr>
            <a:spLocks noGrp="1"/>
          </p:cNvSpPr>
          <p:nvPr>
            <p:ph type="title"/>
          </p:nvPr>
        </p:nvSpPr>
        <p:spPr>
          <a:xfrm>
            <a:off x="6823878" y="741391"/>
            <a:ext cx="4491821" cy="1616203"/>
          </a:xfrm>
        </p:spPr>
        <p:txBody>
          <a:bodyPr anchor="b">
            <a:normAutofit/>
          </a:bodyPr>
          <a:lstStyle/>
          <a:p>
            <a:r>
              <a:rPr lang="en-AU" sz="3200"/>
              <a:t>Sample Geoportfolios from previous students to help guide you</a:t>
            </a:r>
          </a:p>
        </p:txBody>
      </p:sp>
      <p:pic>
        <p:nvPicPr>
          <p:cNvPr id="5" name="Picture 4">
            <a:extLst>
              <a:ext uri="{FF2B5EF4-FFF2-40B4-BE49-F238E27FC236}">
                <a16:creationId xmlns:a16="http://schemas.microsoft.com/office/drawing/2014/main" id="{F54B40D0-0B6A-1E69-3FF0-83D65ED75119}"/>
              </a:ext>
            </a:extLst>
          </p:cNvPr>
          <p:cNvPicPr>
            <a:picLocks noChangeAspect="1"/>
          </p:cNvPicPr>
          <p:nvPr/>
        </p:nvPicPr>
        <p:blipFill rotWithShape="1">
          <a:blip r:embed="rId2"/>
          <a:srcRect l="23289" r="17376"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4F59E70-BB7F-6B4F-18FC-3263F5DC74A1}"/>
              </a:ext>
            </a:extLst>
          </p:cNvPr>
          <p:cNvSpPr>
            <a:spLocks noGrp="1"/>
          </p:cNvSpPr>
          <p:nvPr>
            <p:ph idx="1"/>
          </p:nvPr>
        </p:nvSpPr>
        <p:spPr>
          <a:xfrm>
            <a:off x="6823878" y="2533476"/>
            <a:ext cx="4491820" cy="3447832"/>
          </a:xfrm>
        </p:spPr>
        <p:txBody>
          <a:bodyPr anchor="t">
            <a:normAutofit/>
          </a:bodyPr>
          <a:lstStyle/>
          <a:p>
            <a:r>
              <a:rPr lang="en-AU" sz="2000" dirty="0">
                <a:hlinkClick r:id="rId3"/>
              </a:rPr>
              <a:t>https://pupper42.github.io/ky_portfolio_web/#/</a:t>
            </a:r>
            <a:endParaRPr lang="en-AU" sz="2000" dirty="0"/>
          </a:p>
          <a:p>
            <a:endParaRPr lang="en-AU" sz="2000" dirty="0"/>
          </a:p>
          <a:p>
            <a:r>
              <a:rPr lang="en-AU" sz="2000" dirty="0">
                <a:hlinkClick r:id="rId4"/>
              </a:rPr>
              <a:t>https://www.olivertrembearthsgeoportfolio.com/</a:t>
            </a:r>
            <a:endParaRPr lang="en-AU" sz="2000" dirty="0"/>
          </a:p>
          <a:p>
            <a:endParaRPr lang="en-AU" sz="2000" dirty="0"/>
          </a:p>
        </p:txBody>
      </p:sp>
    </p:spTree>
    <p:extLst>
      <p:ext uri="{BB962C8B-B14F-4D97-AF65-F5344CB8AC3E}">
        <p14:creationId xmlns:p14="http://schemas.microsoft.com/office/powerpoint/2010/main" val="4056330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ACF09-C297-3CBD-9FAB-9710DEC5732A}"/>
              </a:ext>
            </a:extLst>
          </p:cNvPr>
          <p:cNvSpPr>
            <a:spLocks noGrp="1"/>
          </p:cNvSpPr>
          <p:nvPr>
            <p:ph type="title"/>
          </p:nvPr>
        </p:nvSpPr>
        <p:spPr>
          <a:xfrm>
            <a:off x="761803" y="350196"/>
            <a:ext cx="4646904" cy="1624520"/>
          </a:xfrm>
        </p:spPr>
        <p:txBody>
          <a:bodyPr anchor="ctr">
            <a:normAutofit/>
          </a:bodyPr>
          <a:lstStyle/>
          <a:p>
            <a:r>
              <a:rPr lang="en-AU" sz="4000"/>
              <a:t>Publishing your webmap</a:t>
            </a:r>
          </a:p>
        </p:txBody>
      </p:sp>
      <p:sp>
        <p:nvSpPr>
          <p:cNvPr id="3" name="Content Placeholder 2">
            <a:extLst>
              <a:ext uri="{FF2B5EF4-FFF2-40B4-BE49-F238E27FC236}">
                <a16:creationId xmlns:a16="http://schemas.microsoft.com/office/drawing/2014/main" id="{D16375D6-CE50-C2B5-EB5A-055C91E8F4FB}"/>
              </a:ext>
            </a:extLst>
          </p:cNvPr>
          <p:cNvSpPr>
            <a:spLocks noGrp="1"/>
          </p:cNvSpPr>
          <p:nvPr>
            <p:ph idx="1"/>
          </p:nvPr>
        </p:nvSpPr>
        <p:spPr>
          <a:xfrm>
            <a:off x="761802" y="2743200"/>
            <a:ext cx="4646905" cy="3613149"/>
          </a:xfrm>
        </p:spPr>
        <p:txBody>
          <a:bodyPr anchor="ctr">
            <a:normAutofit/>
          </a:bodyPr>
          <a:lstStyle/>
          <a:p>
            <a:r>
              <a:rPr lang="en-AU" sz="2000" dirty="0"/>
              <a:t>This is done using GitHub where you need to make an account using your personal email.</a:t>
            </a:r>
          </a:p>
          <a:p>
            <a:r>
              <a:rPr lang="en-AU" sz="2000" dirty="0"/>
              <a:t>Instructions are found in the link below:</a:t>
            </a:r>
          </a:p>
          <a:p>
            <a:r>
              <a:rPr lang="en-AU" sz="2000" dirty="0">
                <a:hlinkClick r:id="rId2"/>
              </a:rPr>
              <a:t>https://rmit.instructure.com/courses/112364/assignments/848700</a:t>
            </a:r>
            <a:endParaRPr lang="en-AU" sz="2000" dirty="0"/>
          </a:p>
          <a:p>
            <a:r>
              <a:rPr lang="en-AU" sz="2000" dirty="0"/>
              <a:t>WARNING: GitHub can be finicky so try and publish earlier than later.</a:t>
            </a:r>
          </a:p>
        </p:txBody>
      </p:sp>
      <p:pic>
        <p:nvPicPr>
          <p:cNvPr id="5" name="Picture 4" descr="Person holding mouse">
            <a:extLst>
              <a:ext uri="{FF2B5EF4-FFF2-40B4-BE49-F238E27FC236}">
                <a16:creationId xmlns:a16="http://schemas.microsoft.com/office/drawing/2014/main" id="{E0BA883B-E4D9-99FF-40FB-180E97E31ADF}"/>
              </a:ext>
            </a:extLst>
          </p:cNvPr>
          <p:cNvPicPr>
            <a:picLocks noChangeAspect="1"/>
          </p:cNvPicPr>
          <p:nvPr/>
        </p:nvPicPr>
        <p:blipFill rotWithShape="1">
          <a:blip r:embed="rId3"/>
          <a:srcRect l="21995" r="18605" b="-2"/>
          <a:stretch/>
        </p:blipFill>
        <p:spPr>
          <a:xfrm>
            <a:off x="6096000" y="1"/>
            <a:ext cx="6102825" cy="6858000"/>
          </a:xfrm>
          <a:prstGeom prst="rect">
            <a:avLst/>
          </a:prstGeom>
        </p:spPr>
      </p:pic>
    </p:spTree>
    <p:extLst>
      <p:ext uri="{BB962C8B-B14F-4D97-AF65-F5344CB8AC3E}">
        <p14:creationId xmlns:p14="http://schemas.microsoft.com/office/powerpoint/2010/main" val="4273605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55FE3-C9F3-D500-B7C6-3252F2D8C79F}"/>
              </a:ext>
            </a:extLst>
          </p:cNvPr>
          <p:cNvSpPr>
            <a:spLocks noGrp="1"/>
          </p:cNvSpPr>
          <p:nvPr>
            <p:ph type="title"/>
          </p:nvPr>
        </p:nvSpPr>
        <p:spPr>
          <a:xfrm>
            <a:off x="6513788" y="365125"/>
            <a:ext cx="4840010" cy="1807305"/>
          </a:xfrm>
        </p:spPr>
        <p:txBody>
          <a:bodyPr>
            <a:normAutofit/>
          </a:bodyPr>
          <a:lstStyle/>
          <a:p>
            <a:r>
              <a:rPr lang="en-AU" dirty="0"/>
              <a:t>Well done for today!</a:t>
            </a:r>
          </a:p>
        </p:txBody>
      </p:sp>
      <p:pic>
        <p:nvPicPr>
          <p:cNvPr id="5" name="Picture 4" descr="A crystal cup of tea placed in a wooden table">
            <a:extLst>
              <a:ext uri="{FF2B5EF4-FFF2-40B4-BE49-F238E27FC236}">
                <a16:creationId xmlns:a16="http://schemas.microsoft.com/office/drawing/2014/main" id="{13EBB65A-2ADD-87A3-8CDD-539BCD4236C3}"/>
              </a:ext>
            </a:extLst>
          </p:cNvPr>
          <p:cNvPicPr>
            <a:picLocks noChangeAspect="1"/>
          </p:cNvPicPr>
          <p:nvPr/>
        </p:nvPicPr>
        <p:blipFill rotWithShape="1">
          <a:blip r:embed="rId2"/>
          <a:srcRect l="36741" r="394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43BA43D-48A2-4197-5C7F-604A8779706D}"/>
              </a:ext>
            </a:extLst>
          </p:cNvPr>
          <p:cNvSpPr>
            <a:spLocks noGrp="1"/>
          </p:cNvSpPr>
          <p:nvPr>
            <p:ph idx="1"/>
          </p:nvPr>
        </p:nvSpPr>
        <p:spPr>
          <a:xfrm>
            <a:off x="6513788" y="1661276"/>
            <a:ext cx="4840010" cy="4515687"/>
          </a:xfrm>
        </p:spPr>
        <p:txBody>
          <a:bodyPr>
            <a:normAutofit/>
          </a:bodyPr>
          <a:lstStyle/>
          <a:p>
            <a:r>
              <a:rPr lang="en-AU" sz="2000" dirty="0"/>
              <a:t>Have a nice break or a cup of tea!</a:t>
            </a:r>
          </a:p>
          <a:p>
            <a:endParaRPr lang="en-AU" sz="2000" dirty="0"/>
          </a:p>
          <a:p>
            <a:r>
              <a:rPr lang="en-AU" sz="2000" dirty="0"/>
              <a:t>Any questions?</a:t>
            </a:r>
          </a:p>
        </p:txBody>
      </p:sp>
      <p:pic>
        <p:nvPicPr>
          <p:cNvPr id="6" name="Picture 5">
            <a:extLst>
              <a:ext uri="{FF2B5EF4-FFF2-40B4-BE49-F238E27FC236}">
                <a16:creationId xmlns:a16="http://schemas.microsoft.com/office/drawing/2014/main" id="{0F0C1C46-5D6E-024D-3D13-2E271F52FAA3}"/>
              </a:ext>
            </a:extLst>
          </p:cNvPr>
          <p:cNvPicPr>
            <a:picLocks noChangeAspect="1"/>
          </p:cNvPicPr>
          <p:nvPr/>
        </p:nvPicPr>
        <p:blipFill>
          <a:blip r:embed="rId3"/>
          <a:stretch>
            <a:fillRect/>
          </a:stretch>
        </p:blipFill>
        <p:spPr>
          <a:xfrm>
            <a:off x="6247673" y="3102947"/>
            <a:ext cx="4827143" cy="3620357"/>
          </a:xfrm>
          <a:prstGeom prst="rect">
            <a:avLst/>
          </a:prstGeom>
        </p:spPr>
      </p:pic>
    </p:spTree>
    <p:extLst>
      <p:ext uri="{BB962C8B-B14F-4D97-AF65-F5344CB8AC3E}">
        <p14:creationId xmlns:p14="http://schemas.microsoft.com/office/powerpoint/2010/main" val="484680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Arc 1036">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B554D0C4-23D1-6D07-0C5B-9083E291DE9A}"/>
              </a:ext>
            </a:extLst>
          </p:cNvPr>
          <p:cNvSpPr>
            <a:spLocks noGrp="1"/>
          </p:cNvSpPr>
          <p:nvPr>
            <p:ph type="title"/>
          </p:nvPr>
        </p:nvSpPr>
        <p:spPr>
          <a:xfrm>
            <a:off x="4184542" y="486184"/>
            <a:ext cx="7363990" cy="1325563"/>
          </a:xfrm>
        </p:spPr>
        <p:txBody>
          <a:bodyPr>
            <a:normAutofit/>
          </a:bodyPr>
          <a:lstStyle/>
          <a:p>
            <a:r>
              <a:rPr lang="en-AU"/>
              <a:t>What you need</a:t>
            </a:r>
            <a:endParaRPr lang="en-AU" dirty="0"/>
          </a:p>
        </p:txBody>
      </p:sp>
      <p:pic>
        <p:nvPicPr>
          <p:cNvPr id="1030" name="Picture 6">
            <a:extLst>
              <a:ext uri="{FF2B5EF4-FFF2-40B4-BE49-F238E27FC236}">
                <a16:creationId xmlns:a16="http://schemas.microsoft.com/office/drawing/2014/main" id="{D434BFEB-0201-028B-577A-6D67ED699E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GitHub Logos and Usage · GitHub">
            <a:extLst>
              <a:ext uri="{FF2B5EF4-FFF2-40B4-BE49-F238E27FC236}">
                <a16:creationId xmlns:a16="http://schemas.microsoft.com/office/drawing/2014/main" id="{B5144F4E-70C7-96A6-F139-7BE9BF7CD8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CAC7A7A-E549-7EBC-333E-768BEE67C818}"/>
              </a:ext>
            </a:extLst>
          </p:cNvPr>
          <p:cNvSpPr>
            <a:spLocks noGrp="1"/>
          </p:cNvSpPr>
          <p:nvPr>
            <p:ph idx="1"/>
          </p:nvPr>
        </p:nvSpPr>
        <p:spPr>
          <a:xfrm>
            <a:off x="4184542" y="1946684"/>
            <a:ext cx="7363990" cy="4351338"/>
          </a:xfrm>
        </p:spPr>
        <p:txBody>
          <a:bodyPr>
            <a:normAutofit/>
          </a:bodyPr>
          <a:lstStyle/>
          <a:p>
            <a:r>
              <a:rPr lang="en-AU" sz="2200"/>
              <a:t>A working computer</a:t>
            </a:r>
          </a:p>
          <a:p>
            <a:endParaRPr lang="en-AU" sz="2200"/>
          </a:p>
          <a:p>
            <a:r>
              <a:rPr lang="en-AU" sz="2200"/>
              <a:t>Visual Studio Code: </a:t>
            </a:r>
            <a:r>
              <a:rPr lang="en-AU" sz="2200" b="0" i="0">
                <a:effectLst/>
                <a:latin typeface="-apple-system"/>
                <a:hlinkClick r:id="rId4" tooltip="https://code.visualstudio.com/download"/>
              </a:rPr>
              <a:t>https://code.visualstudio.com/Download</a:t>
            </a:r>
            <a:endParaRPr lang="en-AU" sz="2200"/>
          </a:p>
          <a:p>
            <a:endParaRPr lang="en-AU" sz="2200"/>
          </a:p>
          <a:p>
            <a:r>
              <a:rPr lang="en-AU" sz="2200"/>
              <a:t>GitHub: </a:t>
            </a:r>
            <a:r>
              <a:rPr lang="en-AU" sz="2200" b="0" i="0">
                <a:effectLst/>
                <a:latin typeface="-apple-system"/>
                <a:hlinkClick r:id="rId5" tooltip="https://github.com/"/>
              </a:rPr>
              <a:t>https://github.com/</a:t>
            </a:r>
            <a:endParaRPr lang="en-AU" sz="2200" b="0" i="0">
              <a:effectLst/>
              <a:latin typeface="-apple-system"/>
            </a:endParaRPr>
          </a:p>
          <a:p>
            <a:endParaRPr lang="en-AU" sz="2200">
              <a:latin typeface="-apple-system"/>
            </a:endParaRPr>
          </a:p>
          <a:p>
            <a:r>
              <a:rPr lang="en-AU" sz="2200">
                <a:latin typeface="-apple-system"/>
              </a:rPr>
              <a:t>An HTML and CSS file ready to go.</a:t>
            </a:r>
          </a:p>
          <a:p>
            <a:endParaRPr lang="en-AU" sz="2200">
              <a:latin typeface="-apple-system"/>
            </a:endParaRPr>
          </a:p>
          <a:p>
            <a:r>
              <a:rPr lang="en-AU" sz="2200" b="0" i="0">
                <a:effectLst/>
                <a:latin typeface="-apple-system"/>
              </a:rPr>
              <a:t>Any images you want on your </a:t>
            </a:r>
            <a:r>
              <a:rPr lang="en-AU" sz="2200" b="0" i="0" err="1">
                <a:effectLst/>
                <a:latin typeface="-apple-system"/>
              </a:rPr>
              <a:t>Geoportfolio</a:t>
            </a:r>
            <a:r>
              <a:rPr lang="en-AU" sz="2200" b="0" i="0">
                <a:effectLst/>
                <a:latin typeface="-apple-system"/>
              </a:rPr>
              <a:t> saved in the same folder as your HTML and CSS files.</a:t>
            </a:r>
          </a:p>
          <a:p>
            <a:endParaRPr lang="en-AU" sz="2200"/>
          </a:p>
        </p:txBody>
      </p:sp>
    </p:spTree>
    <p:extLst>
      <p:ext uri="{BB962C8B-B14F-4D97-AF65-F5344CB8AC3E}">
        <p14:creationId xmlns:p14="http://schemas.microsoft.com/office/powerpoint/2010/main" val="2584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73A84-8240-5A66-3FF7-4F9358D3E9A6}"/>
              </a:ext>
            </a:extLst>
          </p:cNvPr>
          <p:cNvSpPr>
            <a:spLocks noGrp="1"/>
          </p:cNvSpPr>
          <p:nvPr>
            <p:ph type="title"/>
          </p:nvPr>
        </p:nvSpPr>
        <p:spPr>
          <a:xfrm>
            <a:off x="761800" y="762001"/>
            <a:ext cx="5334197" cy="1708242"/>
          </a:xfrm>
        </p:spPr>
        <p:txBody>
          <a:bodyPr anchor="ctr">
            <a:normAutofit/>
          </a:bodyPr>
          <a:lstStyle/>
          <a:p>
            <a:r>
              <a:rPr lang="en-AU" sz="4000"/>
              <a:t>Getting started</a:t>
            </a:r>
            <a:endParaRPr lang="en-US" sz="4000"/>
          </a:p>
        </p:txBody>
      </p:sp>
      <p:sp>
        <p:nvSpPr>
          <p:cNvPr id="3" name="Content Placeholder 2">
            <a:extLst>
              <a:ext uri="{FF2B5EF4-FFF2-40B4-BE49-F238E27FC236}">
                <a16:creationId xmlns:a16="http://schemas.microsoft.com/office/drawing/2014/main" id="{77EC3301-6936-0F6D-7B10-1F54B4F9A0A7}"/>
              </a:ext>
            </a:extLst>
          </p:cNvPr>
          <p:cNvSpPr>
            <a:spLocks noGrp="1"/>
          </p:cNvSpPr>
          <p:nvPr>
            <p:ph idx="1"/>
          </p:nvPr>
        </p:nvSpPr>
        <p:spPr>
          <a:xfrm>
            <a:off x="761800" y="1876426"/>
            <a:ext cx="5334197" cy="4363654"/>
          </a:xfrm>
        </p:spPr>
        <p:txBody>
          <a:bodyPr anchor="ctr">
            <a:normAutofit/>
          </a:bodyPr>
          <a:lstStyle/>
          <a:p>
            <a:r>
              <a:rPr lang="en-AU" sz="2000" dirty="0"/>
              <a:t>On Visual Studio Code, go to </a:t>
            </a:r>
            <a:r>
              <a:rPr lang="en-AU" sz="2000" dirty="0" err="1"/>
              <a:t>File</a:t>
            </a:r>
            <a:r>
              <a:rPr lang="en-AU" sz="2000" dirty="0" err="1">
                <a:sym typeface="Wingdings" panose="05000000000000000000" pitchFamily="2" charset="2"/>
              </a:rPr>
              <a:t>New</a:t>
            </a:r>
            <a:r>
              <a:rPr lang="en-AU" sz="2000" dirty="0">
                <a:sym typeface="Wingdings" panose="05000000000000000000" pitchFamily="2" charset="2"/>
              </a:rPr>
              <a:t> Text File.</a:t>
            </a:r>
          </a:p>
          <a:p>
            <a:r>
              <a:rPr lang="en-AU" sz="2000" dirty="0">
                <a:sym typeface="Wingdings" panose="05000000000000000000" pitchFamily="2" charset="2"/>
              </a:rPr>
              <a:t>In the new file, click on “fill with template” and select “HTML doc”</a:t>
            </a:r>
          </a:p>
          <a:p>
            <a:r>
              <a:rPr lang="en-AU" sz="2000" dirty="0">
                <a:sym typeface="Wingdings" panose="05000000000000000000" pitchFamily="2" charset="2"/>
              </a:rPr>
              <a:t>Repeat the step of </a:t>
            </a:r>
            <a:r>
              <a:rPr lang="en-AU" sz="2000" dirty="0" err="1">
                <a:sym typeface="Wingdings" panose="05000000000000000000" pitchFamily="2" charset="2"/>
              </a:rPr>
              <a:t>FileNew</a:t>
            </a:r>
            <a:r>
              <a:rPr lang="en-AU" sz="2000" dirty="0">
                <a:sym typeface="Wingdings" panose="05000000000000000000" pitchFamily="2" charset="2"/>
              </a:rPr>
              <a:t> Text File but instead press “Select a language” and click on CSS</a:t>
            </a:r>
          </a:p>
          <a:p>
            <a:r>
              <a:rPr lang="en-US" sz="2000" dirty="0"/>
              <a:t>You should have two files ready: the HTML file and the CSS file</a:t>
            </a:r>
          </a:p>
        </p:txBody>
      </p:sp>
      <p:pic>
        <p:nvPicPr>
          <p:cNvPr id="5" name="Picture 4" descr="Computer script on a screen">
            <a:extLst>
              <a:ext uri="{FF2B5EF4-FFF2-40B4-BE49-F238E27FC236}">
                <a16:creationId xmlns:a16="http://schemas.microsoft.com/office/drawing/2014/main" id="{7428CA31-F1E4-5361-AA28-2BD6DAEE59D5}"/>
              </a:ext>
            </a:extLst>
          </p:cNvPr>
          <p:cNvPicPr>
            <a:picLocks noChangeAspect="1"/>
          </p:cNvPicPr>
          <p:nvPr/>
        </p:nvPicPr>
        <p:blipFill rotWithShape="1">
          <a:blip r:embed="rId2"/>
          <a:srcRect l="4195" r="4396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76625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C1A19B-8C66-E642-2A0C-51B51C8D7270}"/>
              </a:ext>
            </a:extLst>
          </p:cNvPr>
          <p:cNvPicPr>
            <a:picLocks noChangeAspect="1"/>
          </p:cNvPicPr>
          <p:nvPr/>
        </p:nvPicPr>
        <p:blipFill>
          <a:blip r:embed="rId2"/>
          <a:stretch>
            <a:fillRect/>
          </a:stretch>
        </p:blipFill>
        <p:spPr>
          <a:xfrm>
            <a:off x="3264489" y="353525"/>
            <a:ext cx="5663021" cy="4304200"/>
          </a:xfrm>
          <a:prstGeom prst="rect">
            <a:avLst/>
          </a:prstGeom>
        </p:spPr>
      </p:pic>
      <p:pic>
        <p:nvPicPr>
          <p:cNvPr id="3" name="Picture 2">
            <a:extLst>
              <a:ext uri="{FF2B5EF4-FFF2-40B4-BE49-F238E27FC236}">
                <a16:creationId xmlns:a16="http://schemas.microsoft.com/office/drawing/2014/main" id="{28EBA416-E38D-512E-46E5-F1A79FD0A656}"/>
              </a:ext>
            </a:extLst>
          </p:cNvPr>
          <p:cNvPicPr>
            <a:picLocks noChangeAspect="1"/>
          </p:cNvPicPr>
          <p:nvPr/>
        </p:nvPicPr>
        <p:blipFill rotWithShape="1">
          <a:blip r:embed="rId3"/>
          <a:srcRect b="61018"/>
          <a:stretch/>
        </p:blipFill>
        <p:spPr>
          <a:xfrm>
            <a:off x="600135" y="5055625"/>
            <a:ext cx="10991728" cy="1232623"/>
          </a:xfrm>
          <a:prstGeom prst="rect">
            <a:avLst/>
          </a:prstGeom>
        </p:spPr>
      </p:pic>
    </p:spTree>
    <p:extLst>
      <p:ext uri="{BB962C8B-B14F-4D97-AF65-F5344CB8AC3E}">
        <p14:creationId xmlns:p14="http://schemas.microsoft.com/office/powerpoint/2010/main" val="3227502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51077-5800-EFA8-A42A-38B92682417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dirty="0"/>
              <a:t>Designing the webpage is like making a sandwich</a:t>
            </a:r>
          </a:p>
        </p:txBody>
      </p:sp>
      <p:sp>
        <p:nvSpPr>
          <p:cNvPr id="205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op 10 Cursed Sandwiches | Sandwich Wiki | Fandom">
            <a:extLst>
              <a:ext uri="{FF2B5EF4-FFF2-40B4-BE49-F238E27FC236}">
                <a16:creationId xmlns:a16="http://schemas.microsoft.com/office/drawing/2014/main" id="{7CE34304-9028-4DDA-60D1-AD71949682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09" r="-1" b="1421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E627228-CB1E-2DA8-C94E-55853FF5F9D0}"/>
              </a:ext>
            </a:extLst>
          </p:cNvPr>
          <p:cNvSpPr txBox="1">
            <a:spLocks/>
          </p:cNvSpPr>
          <p:nvPr/>
        </p:nvSpPr>
        <p:spPr>
          <a:xfrm>
            <a:off x="888813" y="4864608"/>
            <a:ext cx="3734014" cy="1480714"/>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dirty="0"/>
              <a:t>Sometimes the shop does it well, other times you can do it better!</a:t>
            </a:r>
          </a:p>
        </p:txBody>
      </p:sp>
    </p:spTree>
    <p:extLst>
      <p:ext uri="{BB962C8B-B14F-4D97-AF65-F5344CB8AC3E}">
        <p14:creationId xmlns:p14="http://schemas.microsoft.com/office/powerpoint/2010/main" val="175946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F1FAD-67C9-9CED-D353-E6CFEE84FB3A}"/>
              </a:ext>
            </a:extLst>
          </p:cNvPr>
          <p:cNvSpPr>
            <a:spLocks noGrp="1"/>
          </p:cNvSpPr>
          <p:nvPr>
            <p:ph type="title"/>
          </p:nvPr>
        </p:nvSpPr>
        <p:spPr>
          <a:xfrm>
            <a:off x="838200" y="365125"/>
            <a:ext cx="10515600" cy="1325563"/>
          </a:xfrm>
        </p:spPr>
        <p:txBody>
          <a:bodyPr>
            <a:normAutofit/>
          </a:bodyPr>
          <a:lstStyle/>
          <a:p>
            <a:r>
              <a:rPr lang="en-AU" sz="5400"/>
              <a:t>Parts of the HTML sandwich</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0C410E-8320-40CB-2338-BDCB0387F397}"/>
              </a:ext>
            </a:extLst>
          </p:cNvPr>
          <p:cNvSpPr>
            <a:spLocks noGrp="1"/>
          </p:cNvSpPr>
          <p:nvPr>
            <p:ph idx="1"/>
          </p:nvPr>
        </p:nvSpPr>
        <p:spPr>
          <a:xfrm>
            <a:off x="838200" y="1929384"/>
            <a:ext cx="10515600" cy="4251960"/>
          </a:xfrm>
        </p:spPr>
        <p:txBody>
          <a:bodyPr>
            <a:normAutofit lnSpcReduction="10000"/>
          </a:bodyPr>
          <a:lstStyle/>
          <a:p>
            <a:r>
              <a:rPr lang="en-AU" sz="2200" dirty="0"/>
              <a:t>&lt;html&gt;&lt;/html&gt; - The “bread” of your sandwich: Everything has to be between the &lt;html&gt; and &lt;/html&gt; tags.</a:t>
            </a:r>
          </a:p>
          <a:p>
            <a:r>
              <a:rPr lang="en-AU" sz="2200" dirty="0"/>
              <a:t>&lt;head&gt;&lt;/head&gt; - The spread: All Metadata to go in here. Like butter/margarine spreads, you can modify it if you wish but can go without as the details that is not auto-generated it minor.</a:t>
            </a:r>
          </a:p>
          <a:p>
            <a:r>
              <a:rPr lang="en-AU" sz="2200" dirty="0"/>
              <a:t>&lt;style&gt;&lt;/style&gt; - The secondary filling/salad: Any CSS/styling you want to apply to the items of the visuals is done here. Like salad, you can do this in a separate file just like how you can eat the salad on the side.</a:t>
            </a:r>
          </a:p>
          <a:p>
            <a:r>
              <a:rPr lang="en-AU" sz="2200" dirty="0"/>
              <a:t>&lt;body&gt;&lt;/body&gt; - The primary filling: Everything that you want to be visually seen must be between these tags. Without the body, the sandwich will be two pieces of bread, some spread and condiments.</a:t>
            </a:r>
          </a:p>
          <a:p>
            <a:r>
              <a:rPr lang="en-AU" sz="2200" dirty="0"/>
              <a:t>&lt;script&gt;&lt;/script&gt; - The condiments: The JavaScript programming to add animations or extra “flavour” to your page. Not necessarily needed but does add an extra kick to it.</a:t>
            </a:r>
          </a:p>
        </p:txBody>
      </p:sp>
    </p:spTree>
    <p:extLst>
      <p:ext uri="{BB962C8B-B14F-4D97-AF65-F5344CB8AC3E}">
        <p14:creationId xmlns:p14="http://schemas.microsoft.com/office/powerpoint/2010/main" val="3899765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No &lt;script&gt;/JS applied</a:t>
            </a:r>
          </a:p>
        </p:txBody>
      </p:sp>
      <p:sp>
        <p:nvSpPr>
          <p:cNvPr id="9" name="TextBox 8">
            <a:extLst>
              <a:ext uri="{FF2B5EF4-FFF2-40B4-BE49-F238E27FC236}">
                <a16:creationId xmlns:a16="http://schemas.microsoft.com/office/drawing/2014/main" id="{F33EFFE9-1F9A-8A2B-0F40-6AD6E237EC91}"/>
              </a:ext>
            </a:extLst>
          </p:cNvPr>
          <p:cNvSpPr txBox="1"/>
          <p:nvPr/>
        </p:nvSpPr>
        <p:spPr>
          <a:xfrm>
            <a:off x="451952" y="4342006"/>
            <a:ext cx="3527990" cy="1200329"/>
          </a:xfrm>
          <a:prstGeom prst="rect">
            <a:avLst/>
          </a:prstGeom>
          <a:noFill/>
        </p:spPr>
        <p:txBody>
          <a:bodyPr wrap="square" rtlCol="0">
            <a:spAutoFit/>
          </a:bodyPr>
          <a:lstStyle/>
          <a:p>
            <a:r>
              <a:rPr lang="en-AU" dirty="0"/>
              <a:t>Because the hamburger </a:t>
            </a:r>
            <a:r>
              <a:rPr lang="en-AU" b="0" i="0" dirty="0">
                <a:solidFill>
                  <a:srgbClr val="202124"/>
                </a:solidFill>
                <a:effectLst/>
              </a:rPr>
              <a:t>☰ icon needs JS to be used to open the navigation menu, there is no navigation menu by default!</a:t>
            </a:r>
            <a:endParaRPr lang="en-AU" dirty="0"/>
          </a:p>
        </p:txBody>
      </p:sp>
      <p:sp>
        <p:nvSpPr>
          <p:cNvPr id="10" name="TextBox 9">
            <a:extLst>
              <a:ext uri="{FF2B5EF4-FFF2-40B4-BE49-F238E27FC236}">
                <a16:creationId xmlns:a16="http://schemas.microsoft.com/office/drawing/2014/main" id="{D89B2E9F-D63D-5EF6-79DA-42A325645C77}"/>
              </a:ext>
            </a:extLst>
          </p:cNvPr>
          <p:cNvSpPr txBox="1"/>
          <p:nvPr/>
        </p:nvSpPr>
        <p:spPr>
          <a:xfrm>
            <a:off x="7413877" y="1264901"/>
            <a:ext cx="4187028" cy="923330"/>
          </a:xfrm>
          <a:prstGeom prst="rect">
            <a:avLst/>
          </a:prstGeom>
          <a:noFill/>
        </p:spPr>
        <p:txBody>
          <a:bodyPr wrap="square" rtlCol="0">
            <a:spAutoFit/>
          </a:bodyPr>
          <a:lstStyle/>
          <a:p>
            <a:r>
              <a:rPr lang="en-AU" dirty="0"/>
              <a:t>In this scenario, the buttons will not work as that is the only part of the page where JS has been applied.</a:t>
            </a:r>
          </a:p>
        </p:txBody>
      </p:sp>
      <p:pic>
        <p:nvPicPr>
          <p:cNvPr id="4" name="Picture 3">
            <a:extLst>
              <a:ext uri="{FF2B5EF4-FFF2-40B4-BE49-F238E27FC236}">
                <a16:creationId xmlns:a16="http://schemas.microsoft.com/office/drawing/2014/main" id="{D3441C29-D890-E1AE-20BB-61A279376FD9}"/>
              </a:ext>
            </a:extLst>
          </p:cNvPr>
          <p:cNvPicPr>
            <a:picLocks noChangeAspect="1"/>
          </p:cNvPicPr>
          <p:nvPr/>
        </p:nvPicPr>
        <p:blipFill>
          <a:blip r:embed="rId2"/>
          <a:stretch>
            <a:fillRect/>
          </a:stretch>
        </p:blipFill>
        <p:spPr>
          <a:xfrm>
            <a:off x="92098" y="829986"/>
            <a:ext cx="6223183" cy="2674704"/>
          </a:xfrm>
          <a:prstGeom prst="rect">
            <a:avLst/>
          </a:prstGeom>
        </p:spPr>
      </p:pic>
      <p:pic>
        <p:nvPicPr>
          <p:cNvPr id="7" name="Picture 6">
            <a:extLst>
              <a:ext uri="{FF2B5EF4-FFF2-40B4-BE49-F238E27FC236}">
                <a16:creationId xmlns:a16="http://schemas.microsoft.com/office/drawing/2014/main" id="{693E7741-6823-147C-5A40-1AFB0E5123C5}"/>
              </a:ext>
            </a:extLst>
          </p:cNvPr>
          <p:cNvPicPr>
            <a:picLocks noChangeAspect="1"/>
          </p:cNvPicPr>
          <p:nvPr/>
        </p:nvPicPr>
        <p:blipFill>
          <a:blip r:embed="rId3"/>
          <a:stretch>
            <a:fillRect/>
          </a:stretch>
        </p:blipFill>
        <p:spPr>
          <a:xfrm>
            <a:off x="4775931" y="3639589"/>
            <a:ext cx="7041099" cy="2955470"/>
          </a:xfrm>
          <a:prstGeom prst="rect">
            <a:avLst/>
          </a:prstGeom>
        </p:spPr>
      </p:pic>
      <p:sp>
        <p:nvSpPr>
          <p:cNvPr id="11" name="Rectangle 10">
            <a:extLst>
              <a:ext uri="{FF2B5EF4-FFF2-40B4-BE49-F238E27FC236}">
                <a16:creationId xmlns:a16="http://schemas.microsoft.com/office/drawing/2014/main" id="{0CD7883C-4686-002A-C78D-FC9719879BF4}"/>
              </a:ext>
            </a:extLst>
          </p:cNvPr>
          <p:cNvSpPr/>
          <p:nvPr/>
        </p:nvSpPr>
        <p:spPr>
          <a:xfrm>
            <a:off x="4775931" y="3639589"/>
            <a:ext cx="1591977" cy="29554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58AA94BD-9D27-3697-8F10-038C05E6998C}"/>
              </a:ext>
            </a:extLst>
          </p:cNvPr>
          <p:cNvCxnSpPr>
            <a:cxnSpLocks/>
          </p:cNvCxnSpPr>
          <p:nvPr/>
        </p:nvCxnSpPr>
        <p:spPr>
          <a:xfrm flipH="1">
            <a:off x="4775931" y="3639589"/>
            <a:ext cx="1539350" cy="295547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8953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CEFF-05F9-F38A-359F-F69A3CDDF1BA}"/>
              </a:ext>
            </a:extLst>
          </p:cNvPr>
          <p:cNvSpPr>
            <a:spLocks noGrp="1"/>
          </p:cNvSpPr>
          <p:nvPr>
            <p:ph type="title"/>
          </p:nvPr>
        </p:nvSpPr>
        <p:spPr>
          <a:xfrm>
            <a:off x="838200" y="-60662"/>
            <a:ext cx="10515600" cy="1325563"/>
          </a:xfrm>
        </p:spPr>
        <p:txBody>
          <a:bodyPr>
            <a:normAutofit/>
          </a:bodyPr>
          <a:lstStyle/>
          <a:p>
            <a:pPr algn="ctr"/>
            <a:r>
              <a:rPr lang="en-AU" sz="3200" dirty="0"/>
              <a:t>No &lt;body&gt;/content applied</a:t>
            </a:r>
          </a:p>
        </p:txBody>
      </p:sp>
      <p:sp>
        <p:nvSpPr>
          <p:cNvPr id="10" name="TextBox 9">
            <a:extLst>
              <a:ext uri="{FF2B5EF4-FFF2-40B4-BE49-F238E27FC236}">
                <a16:creationId xmlns:a16="http://schemas.microsoft.com/office/drawing/2014/main" id="{D89B2E9F-D63D-5EF6-79DA-42A325645C77}"/>
              </a:ext>
            </a:extLst>
          </p:cNvPr>
          <p:cNvSpPr txBox="1"/>
          <p:nvPr/>
        </p:nvSpPr>
        <p:spPr>
          <a:xfrm>
            <a:off x="3846302" y="1071769"/>
            <a:ext cx="4387713" cy="369332"/>
          </a:xfrm>
          <a:prstGeom prst="rect">
            <a:avLst/>
          </a:prstGeom>
          <a:noFill/>
        </p:spPr>
        <p:txBody>
          <a:bodyPr wrap="square" rtlCol="0">
            <a:spAutoFit/>
          </a:bodyPr>
          <a:lstStyle/>
          <a:p>
            <a:r>
              <a:rPr lang="en-AU" dirty="0"/>
              <a:t>No &lt;body&gt; tag = No content on the page</a:t>
            </a:r>
          </a:p>
        </p:txBody>
      </p:sp>
      <p:pic>
        <p:nvPicPr>
          <p:cNvPr id="5" name="Picture 4" descr="A white background with black and white clouds&#10;&#10;Description automatically generated">
            <a:extLst>
              <a:ext uri="{FF2B5EF4-FFF2-40B4-BE49-F238E27FC236}">
                <a16:creationId xmlns:a16="http://schemas.microsoft.com/office/drawing/2014/main" id="{E169FCD9-BD54-3782-6B7E-5676BA6B3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191" y="1496116"/>
            <a:ext cx="7549618" cy="1377805"/>
          </a:xfrm>
          <a:prstGeom prst="rect">
            <a:avLst/>
          </a:prstGeom>
        </p:spPr>
      </p:pic>
      <p:pic>
        <p:nvPicPr>
          <p:cNvPr id="8" name="Picture 7" descr="A person in a suit and tie standing in a field of flowers&#10;&#10;Description automatically generated">
            <a:extLst>
              <a:ext uri="{FF2B5EF4-FFF2-40B4-BE49-F238E27FC236}">
                <a16:creationId xmlns:a16="http://schemas.microsoft.com/office/drawing/2014/main" id="{7FC4D240-3397-1F30-52BF-4B4CD9E21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073" y="3358668"/>
            <a:ext cx="5795854" cy="3278280"/>
          </a:xfrm>
          <a:prstGeom prst="rect">
            <a:avLst/>
          </a:prstGeom>
        </p:spPr>
      </p:pic>
    </p:spTree>
    <p:extLst>
      <p:ext uri="{BB962C8B-B14F-4D97-AF65-F5344CB8AC3E}">
        <p14:creationId xmlns:p14="http://schemas.microsoft.com/office/powerpoint/2010/main" val="433856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5371</TotalTime>
  <Words>2185</Words>
  <Application>Microsoft Office PowerPoint</Application>
  <PresentationFormat>Widescreen</PresentationFormat>
  <Paragraphs>161</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-apple-system</vt:lpstr>
      <vt:lpstr>Arial</vt:lpstr>
      <vt:lpstr>Calibri</vt:lpstr>
      <vt:lpstr>Calibri Light</vt:lpstr>
      <vt:lpstr>Consolas</vt:lpstr>
      <vt:lpstr>Segoe UI</vt:lpstr>
      <vt:lpstr>Office Theme</vt:lpstr>
      <vt:lpstr>Geoportfolio presentation</vt:lpstr>
      <vt:lpstr>Job opportunity</vt:lpstr>
      <vt:lpstr>What you need</vt:lpstr>
      <vt:lpstr>Getting started</vt:lpstr>
      <vt:lpstr>PowerPoint Presentation</vt:lpstr>
      <vt:lpstr>Designing the webpage is like making a sandwich</vt:lpstr>
      <vt:lpstr>Parts of the HTML sandwich</vt:lpstr>
      <vt:lpstr>No &lt;script&gt;/JS applied</vt:lpstr>
      <vt:lpstr>No &lt;body&gt;/content applied</vt:lpstr>
      <vt:lpstr>Full HTML and CSS applied</vt:lpstr>
      <vt:lpstr>Head - &lt;head&gt; &lt;/head&gt;</vt:lpstr>
      <vt:lpstr>Body - &lt;body&gt; &lt;/body&gt;</vt:lpstr>
      <vt:lpstr>CSS – Cascade Styling Sheet</vt:lpstr>
      <vt:lpstr>CSS sample text</vt:lpstr>
      <vt:lpstr>CSS sample text continued</vt:lpstr>
      <vt:lpstr>No &lt;head&gt;/CSS applied</vt:lpstr>
      <vt:lpstr>Hiding text</vt:lpstr>
      <vt:lpstr>Important contents of my template</vt:lpstr>
      <vt:lpstr>Ctrl + F shortcuts for navigating my HTML template</vt:lpstr>
      <vt:lpstr>Ctrl + F shortcuts for navigating my CSS template</vt:lpstr>
      <vt:lpstr>Useful HTML notes</vt:lpstr>
      <vt:lpstr>Useful CSS</vt:lpstr>
      <vt:lpstr>Tips from personal experience</vt:lpstr>
      <vt:lpstr>PowerPoint Presentation</vt:lpstr>
      <vt:lpstr>Good websites</vt:lpstr>
      <vt:lpstr>Sample Geoportfolios from previous students to help guide you</vt:lpstr>
      <vt:lpstr>Publishing your webmap</vt:lpstr>
      <vt:lpstr>Well done for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Geoportfolio presentation</dc:title>
  <dc:creator>Nicholas Lee</dc:creator>
  <cp:lastModifiedBy>Andrew Magliozzi</cp:lastModifiedBy>
  <cp:revision>78</cp:revision>
  <dcterms:created xsi:type="dcterms:W3CDTF">2023-09-09T02:36:27Z</dcterms:created>
  <dcterms:modified xsi:type="dcterms:W3CDTF">2023-09-13T07:27:01Z</dcterms:modified>
</cp:coreProperties>
</file>